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50" r:id="rId2"/>
    <p:sldId id="554" r:id="rId3"/>
    <p:sldId id="555" r:id="rId4"/>
    <p:sldId id="653" r:id="rId5"/>
    <p:sldId id="654" r:id="rId6"/>
    <p:sldId id="567" r:id="rId7"/>
    <p:sldId id="660" r:id="rId8"/>
    <p:sldId id="670" r:id="rId9"/>
    <p:sldId id="612" r:id="rId10"/>
    <p:sldId id="718" r:id="rId11"/>
    <p:sldId id="672" r:id="rId12"/>
    <p:sldId id="732" r:id="rId13"/>
    <p:sldId id="736" r:id="rId14"/>
    <p:sldId id="737" r:id="rId15"/>
    <p:sldId id="265" r:id="rId16"/>
    <p:sldId id="674" r:id="rId17"/>
    <p:sldId id="677" r:id="rId18"/>
    <p:sldId id="742" r:id="rId19"/>
    <p:sldId id="750" r:id="rId20"/>
    <p:sldId id="609" r:id="rId21"/>
    <p:sldId id="678" r:id="rId22"/>
    <p:sldId id="700" r:id="rId23"/>
    <p:sldId id="701" r:id="rId24"/>
    <p:sldId id="703" r:id="rId25"/>
    <p:sldId id="709" r:id="rId26"/>
    <p:sldId id="708" r:id="rId27"/>
    <p:sldId id="710" r:id="rId28"/>
    <p:sldId id="751" r:id="rId29"/>
    <p:sldId id="730" r:id="rId30"/>
    <p:sldId id="744" r:id="rId31"/>
    <p:sldId id="688" r:id="rId32"/>
    <p:sldId id="712" r:id="rId33"/>
    <p:sldId id="713" r:id="rId34"/>
    <p:sldId id="679" r:id="rId35"/>
    <p:sldId id="719" r:id="rId36"/>
    <p:sldId id="689" r:id="rId37"/>
    <p:sldId id="729" r:id="rId38"/>
    <p:sldId id="694" r:id="rId39"/>
    <p:sldId id="734" r:id="rId40"/>
    <p:sldId id="680" r:id="rId41"/>
    <p:sldId id="659" r:id="rId42"/>
    <p:sldId id="661" r:id="rId43"/>
    <p:sldId id="662" r:id="rId44"/>
    <p:sldId id="726" r:id="rId45"/>
    <p:sldId id="727" r:id="rId46"/>
    <p:sldId id="641" r:id="rId47"/>
    <p:sldId id="681" r:id="rId48"/>
    <p:sldId id="619" r:id="rId49"/>
    <p:sldId id="558" r:id="rId50"/>
    <p:sldId id="559" r:id="rId51"/>
    <p:sldId id="566" r:id="rId52"/>
    <p:sldId id="565" r:id="rId53"/>
    <p:sldId id="543" r:id="rId54"/>
    <p:sldId id="754" r:id="rId55"/>
    <p:sldId id="549" r:id="rId56"/>
    <p:sldId id="563" r:id="rId57"/>
    <p:sldId id="753" r:id="rId58"/>
    <p:sldId id="756" r:id="rId59"/>
    <p:sldId id="652" r:id="rId60"/>
    <p:sldId id="564" r:id="rId61"/>
    <p:sldId id="546" r:id="rId62"/>
    <p:sldId id="752" r:id="rId63"/>
    <p:sldId id="758" r:id="rId64"/>
    <p:sldId id="757" r:id="rId65"/>
    <p:sldId id="755" r:id="rId66"/>
    <p:sldId id="540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Schrid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808000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2626" autoAdjust="0"/>
  </p:normalViewPr>
  <p:slideViewPr>
    <p:cSldViewPr snapToGrid="0" snapToObjects="1">
      <p:cViewPr varScale="1">
        <p:scale>
          <a:sx n="110" d="100"/>
          <a:sy n="110" d="100"/>
        </p:scale>
        <p:origin x="1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talks:jobTalk2015_2016:SF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courses:popGenModule_2018:slides:misc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211573925007"/>
          <c:y val="4.3993231810490703E-2"/>
          <c:w val="0.81995214120539806"/>
          <c:h val="0.75855629721411699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stuff!$A$3</c:f>
              <c:strCache>
                <c:ptCount val="1"/>
                <c:pt idx="0">
                  <c:v>Positive Selection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stuff!$A$4:$J$4</c:f>
              <c:numCache>
                <c:formatCode>General</c:formatCode>
                <c:ptCount val="10"/>
                <c:pt idx="0">
                  <c:v>0.51500000000000001</c:v>
                </c:pt>
                <c:pt idx="1">
                  <c:v>7.8E-2</c:v>
                </c:pt>
                <c:pt idx="2">
                  <c:v>0.03</c:v>
                </c:pt>
                <c:pt idx="3">
                  <c:v>1.7000000000000001E-2</c:v>
                </c:pt>
                <c:pt idx="4">
                  <c:v>8.0000000000000002E-3</c:v>
                </c:pt>
                <c:pt idx="5">
                  <c:v>8.0000000000000002E-3</c:v>
                </c:pt>
                <c:pt idx="6">
                  <c:v>1.7000000000000001E-2</c:v>
                </c:pt>
                <c:pt idx="7">
                  <c:v>3.1E-2</c:v>
                </c:pt>
                <c:pt idx="8">
                  <c:v>6.9000000000000006E-2</c:v>
                </c:pt>
                <c:pt idx="9">
                  <c:v>0.22800000000000001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38-7E41-BFF6-EAB9DB8525A1}"/>
            </c:ext>
          </c:extLst>
        </c:ser>
        <c:ser>
          <c:idx val="1"/>
          <c:order val="1"/>
          <c:tx>
            <c:strRef>
              <c:f>stuff!$A$1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stuff!$A$2:$J$2</c:f>
              <c:numCache>
                <c:formatCode>General</c:formatCode>
                <c:ptCount val="10"/>
                <c:pt idx="0">
                  <c:v>0.34100000000000003</c:v>
                </c:pt>
                <c:pt idx="1">
                  <c:v>0.16900000000000001</c:v>
                </c:pt>
                <c:pt idx="2">
                  <c:v>0.115</c:v>
                </c:pt>
                <c:pt idx="3">
                  <c:v>8.5999999999999993E-2</c:v>
                </c:pt>
                <c:pt idx="4">
                  <c:v>6.9000000000000006E-2</c:v>
                </c:pt>
                <c:pt idx="5">
                  <c:v>5.7000000000000002E-2</c:v>
                </c:pt>
                <c:pt idx="6">
                  <c:v>4.9000000000000002E-2</c:v>
                </c:pt>
                <c:pt idx="7">
                  <c:v>4.3999999999999997E-2</c:v>
                </c:pt>
                <c:pt idx="8">
                  <c:v>3.7999999999999999E-2</c:v>
                </c:pt>
                <c:pt idx="9">
                  <c:v>3.3000000000000002E-2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38-7E41-BFF6-EAB9DB852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1597832"/>
        <c:axId val="-2121795688"/>
      </c:barChart>
      <c:catAx>
        <c:axId val="-2121597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 (n=11)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1795688"/>
        <c:crosses val="autoZero"/>
        <c:auto val="1"/>
        <c:lblAlgn val="ctr"/>
        <c:lblOffset val="100"/>
        <c:noMultiLvlLbl val="0"/>
      </c:catAx>
      <c:valAx>
        <c:axId val="-21217956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1597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8960981178467899"/>
          <c:y val="0.30005782272139803"/>
          <c:w val="0.30394857009044901"/>
          <c:h val="0.18353997628468999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700" b="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13306130255999"/>
          <c:y val="6.0185185185185203E-2"/>
          <c:w val="0.80305747712709996"/>
          <c:h val="0.7217749343832019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Sheet1!$O$1</c:f>
              <c:strCache>
                <c:ptCount val="1"/>
                <c:pt idx="0">
                  <c:v>Excess rare</c:v>
                </c:pt>
              </c:strCache>
            </c:strRef>
          </c:tx>
          <c:spPr>
            <a:solidFill>
              <a:srgbClr val="FF0000"/>
            </a:solidFill>
            <a:effectLst/>
          </c:spPr>
          <c:invertIfNegative val="0"/>
          <c:cat>
            <c:numRef>
              <c:f>Sheet1!$F$2:$F$10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Sheet1!$O$2:$O$10</c:f>
              <c:numCache>
                <c:formatCode>General</c:formatCode>
                <c:ptCount val="9"/>
                <c:pt idx="0">
                  <c:v>0.42418291485481802</c:v>
                </c:pt>
                <c:pt idx="1">
                  <c:v>0.15906859307055701</c:v>
                </c:pt>
                <c:pt idx="2">
                  <c:v>0.100154299340721</c:v>
                </c:pt>
                <c:pt idx="3">
                  <c:v>7.0697152475803104E-2</c:v>
                </c:pt>
                <c:pt idx="4">
                  <c:v>5.3022864356852301E-2</c:v>
                </c:pt>
                <c:pt idx="5">
                  <c:v>5.89142937298359E-2</c:v>
                </c:pt>
                <c:pt idx="6">
                  <c:v>3.2823677935194299E-2</c:v>
                </c:pt>
                <c:pt idx="7">
                  <c:v>2.6511432178426102E-2</c:v>
                </c:pt>
                <c:pt idx="8">
                  <c:v>7.4624772057792096E-2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E-F24F-8F04-9485633D6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0851368"/>
        <c:axId val="-2120829704"/>
      </c:barChart>
      <c:catAx>
        <c:axId val="-2120851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29704"/>
        <c:crosses val="autoZero"/>
        <c:auto val="1"/>
        <c:lblAlgn val="ctr"/>
        <c:lblOffset val="100"/>
        <c:noMultiLvlLbl val="0"/>
      </c:catAx>
      <c:valAx>
        <c:axId val="-21208297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Fraction of polymorphisms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51368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500" b="0">
          <a:latin typeface="Helvetica"/>
          <a:cs typeface="Helvetica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F717-A925-4F4A-AE1A-FFCB7150147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DB8D-02D1-6C43-AABF-3D9E809A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2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65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1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17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6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3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B0E0-9829-2046-A785-1809B4E013D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2057400"/>
            <a:ext cx="9144000" cy="147002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Methods for Population Genomic Inference</a:t>
            </a:r>
            <a:endParaRPr lang="en-US" sz="3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Helvetica"/>
                <a:cs typeface="Helvetica"/>
              </a:rPr>
              <a:t>Dan Schrider</a:t>
            </a:r>
          </a:p>
        </p:txBody>
      </p:sp>
    </p:spTree>
    <p:extLst>
      <p:ext uri="{BB962C8B-B14F-4D97-AF65-F5344CB8AC3E}">
        <p14:creationId xmlns:p14="http://schemas.microsoft.com/office/powerpoint/2010/main" val="375148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84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Sweeps skew the site frequency spectrum (SFS)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6725" y="113635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6725" y="136495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6725" y="159355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6725" y="18280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6725" y="20566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725" y="22852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725" y="252039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725" y="274899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6725" y="298352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6725" y="321212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6725" y="344072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2066929" y="10483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19125" y="12900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064133" y="15186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0669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066925" y="19758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771525" y="22044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1076325" y="24330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066925" y="26616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521333" y="29037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19125" y="29037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76325" y="29037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749933" y="29024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673733" y="31310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0669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04925" y="33596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910413" y="33596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24125" y="220315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43325" y="113462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43325" y="136322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743325" y="159182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43325" y="22835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43325" y="25186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43325" y="27472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43325" y="32103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43325" y="34389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3895725" y="128833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5343525" y="265993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4581525" y="335793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187013" y="335793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800725" y="220142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800725" y="220315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67525" y="18263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867525" y="20549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867525" y="22835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867525" y="25186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867525" y="27472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67525" y="29817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867525" y="32103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67525" y="34389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4797933" y="31323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957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43529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4797933" y="24317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38957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43529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4797933" y="150384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895725" y="15038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52925" y="15038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1888821" y="19745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66725" y="17459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3743325" y="18280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43325" y="20566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>
            <a:spLocks noChangeAspect="1"/>
          </p:cNvSpPr>
          <p:nvPr/>
        </p:nvSpPr>
        <p:spPr>
          <a:xfrm>
            <a:off x="53435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5343525" y="19758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5165421" y="19745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3743325" y="17459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4797933" y="104664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3895725" y="104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4352925" y="104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4112133" y="1046644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34484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166741" y="31310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/>
          <p:cNvSpPr/>
          <p:nvPr/>
        </p:nvSpPr>
        <p:spPr>
          <a:xfrm>
            <a:off x="4989549" y="30683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7922133" y="290204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7019925" y="290204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7477125" y="290204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7922133" y="31323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70199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74771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922133" y="24317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0199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74771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846904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8290941" y="31310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/>
          <p:cNvSpPr/>
          <p:nvPr/>
        </p:nvSpPr>
        <p:spPr>
          <a:xfrm>
            <a:off x="8113749" y="30683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7922133" y="33609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>
            <a:spLocks noChangeAspect="1"/>
          </p:cNvSpPr>
          <p:nvPr/>
        </p:nvSpPr>
        <p:spPr>
          <a:xfrm>
            <a:off x="6867525" y="33609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7477125" y="33609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7922133" y="19745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>
            <a:spLocks noChangeAspect="1"/>
          </p:cNvSpPr>
          <p:nvPr/>
        </p:nvSpPr>
        <p:spPr>
          <a:xfrm>
            <a:off x="7477125" y="19745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7922133" y="26603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7019925" y="26603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7477125" y="26603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7922133" y="174727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70199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74771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846904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8290941" y="17459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/>
          <p:cNvSpPr/>
          <p:nvPr/>
        </p:nvSpPr>
        <p:spPr>
          <a:xfrm>
            <a:off x="8113749" y="168326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7922133" y="220447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7019925" y="22044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7477125" y="22044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/>
          <p:cNvSpPr/>
          <p:nvPr/>
        </p:nvSpPr>
        <p:spPr>
          <a:xfrm>
            <a:off x="7006413" y="32969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8467725" y="26603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/>
          <p:cNvSpPr/>
          <p:nvPr/>
        </p:nvSpPr>
        <p:spPr>
          <a:xfrm>
            <a:off x="8274789" y="26111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3743325" y="298638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>
            <a:spLocks noChangeAspect="1"/>
          </p:cNvSpPr>
          <p:nvPr/>
        </p:nvSpPr>
        <p:spPr>
          <a:xfrm>
            <a:off x="4797933" y="290664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3895725" y="290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4352925" y="290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5026533" y="290532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5023784" y="243318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5023784" y="15038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5023784" y="104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6867525" y="1137369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867525" y="1365969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6867525" y="1594569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>
            <a:spLocks noChangeAspect="1"/>
          </p:cNvSpPr>
          <p:nvPr/>
        </p:nvSpPr>
        <p:spPr>
          <a:xfrm>
            <a:off x="7922133" y="15065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7019925" y="15065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7477125" y="15065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922133" y="10493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7019925" y="10493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7477125" y="10493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7236333" y="1049393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8147984" y="15065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8147984" y="10493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7922133" y="128570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7019925" y="12857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7477125" y="12857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8147984" y="12857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8147984" y="243318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147984" y="197598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8147984" y="221229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8147984" y="336527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>
            <a:off x="8147984" y="290807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4797933" y="220424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3895725" y="220424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>
            <a:spLocks noChangeAspect="1"/>
          </p:cNvSpPr>
          <p:nvPr/>
        </p:nvSpPr>
        <p:spPr>
          <a:xfrm>
            <a:off x="4352925" y="220424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>
            <a:spLocks noChangeAspect="1"/>
          </p:cNvSpPr>
          <p:nvPr/>
        </p:nvSpPr>
        <p:spPr>
          <a:xfrm>
            <a:off x="5023784" y="220567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>
            <a:spLocks noChangeAspect="1"/>
          </p:cNvSpPr>
          <p:nvPr/>
        </p:nvSpPr>
        <p:spPr>
          <a:xfrm>
            <a:off x="7017445" y="19696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5" name="Chart 1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376261"/>
              </p:ext>
            </p:extLst>
          </p:nvPr>
        </p:nvGraphicFramePr>
        <p:xfrm>
          <a:off x="1140826" y="3719463"/>
          <a:ext cx="6832600" cy="3014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 rot="16200000">
            <a:off x="165269" y="4804026"/>
            <a:ext cx="2557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Fraction of polymorphisms</a:t>
            </a:r>
          </a:p>
        </p:txBody>
      </p:sp>
    </p:spTree>
    <p:extLst>
      <p:ext uri="{BB962C8B-B14F-4D97-AF65-F5344CB8AC3E}">
        <p14:creationId xmlns:p14="http://schemas.microsoft.com/office/powerpoint/2010/main" val="348658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SFSelect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76356" y="6350387"/>
            <a:ext cx="196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Ronen et al. (2013)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090" y="1520751"/>
            <a:ext cx="89769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Premise: instead of using a single stat, let’s use the SFS measured in a genomic window</a:t>
            </a:r>
          </a:p>
          <a:p>
            <a:r>
              <a:rPr lang="en-US" sz="2400" dirty="0"/>
              <a:t>	-- Feature vector: the values in each bin of the SFS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Need a training set: simulate a bunch of sweeps and measure the SFS!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Train a support vector machine (SVM), and apply to the genome</a:t>
            </a:r>
          </a:p>
        </p:txBody>
      </p:sp>
    </p:spTree>
    <p:extLst>
      <p:ext uri="{BB962C8B-B14F-4D97-AF65-F5344CB8AC3E}">
        <p14:creationId xmlns:p14="http://schemas.microsoft.com/office/powerpoint/2010/main" val="396524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SFSelect</a:t>
            </a:r>
            <a:r>
              <a:rPr lang="en-US" dirty="0"/>
              <a:t> is not spatially aware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090" y="876179"/>
            <a:ext cx="8976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Regions closely linked to sweeps will be misclassified as sweeps: harder to narrow down the signature of selection.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450240" y="3135870"/>
            <a:ext cx="73152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50240" y="3904688"/>
            <a:ext cx="731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Sweep site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116142" y="3274089"/>
            <a:ext cx="1" cy="6305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16200000">
            <a:off x="4987251" y="-173245"/>
            <a:ext cx="244812" cy="5938129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16200000">
            <a:off x="1692461" y="2470097"/>
            <a:ext cx="244814" cy="65144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16200000">
            <a:off x="8286710" y="2470100"/>
            <a:ext cx="244814" cy="65144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75982" y="2135940"/>
            <a:ext cx="148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Sweep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341" y="2135940"/>
            <a:ext cx="2370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Neutral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41012" y="2155963"/>
            <a:ext cx="100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Neutral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68" y="2556073"/>
            <a:ext cx="1336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What we get: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2405" y="4624109"/>
            <a:ext cx="8827233" cy="2020727"/>
            <a:chOff x="122405" y="3941621"/>
            <a:chExt cx="8827233" cy="202072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1458543" y="4824198"/>
              <a:ext cx="7315200" cy="0"/>
            </a:xfrm>
            <a:prstGeom prst="line">
              <a:avLst/>
            </a:prstGeom>
            <a:ln w="1270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458543" y="5593016"/>
              <a:ext cx="7315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Sweep site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5124445" y="4962417"/>
              <a:ext cx="1" cy="63059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ight Brace 22"/>
            <p:cNvSpPr/>
            <p:nvPr/>
          </p:nvSpPr>
          <p:spPr>
            <a:xfrm rot="16200000">
              <a:off x="4993069" y="4249580"/>
              <a:ext cx="244816" cy="469159"/>
            </a:xfrm>
            <a:prstGeom prst="rightBrac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 rot="16200000">
              <a:off x="6591980" y="3119826"/>
              <a:ext cx="244816" cy="2728661"/>
            </a:xfrm>
            <a:prstGeom prst="rightBrac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Brace 24"/>
            <p:cNvSpPr/>
            <p:nvPr/>
          </p:nvSpPr>
          <p:spPr>
            <a:xfrm rot="16200000">
              <a:off x="8308511" y="4158440"/>
              <a:ext cx="244814" cy="65144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/>
            <p:cNvSpPr/>
            <p:nvPr/>
          </p:nvSpPr>
          <p:spPr>
            <a:xfrm rot="16200000">
              <a:off x="3388336" y="3114002"/>
              <a:ext cx="244815" cy="2740305"/>
            </a:xfrm>
            <a:prstGeom prst="rightBrace">
              <a:avLst/>
            </a:prstGeom>
            <a:ln>
              <a:solidFill>
                <a:srgbClr val="D9969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/>
            <p:cNvSpPr/>
            <p:nvPr/>
          </p:nvSpPr>
          <p:spPr>
            <a:xfrm rot="16200000">
              <a:off x="1678669" y="4158441"/>
              <a:ext cx="244814" cy="65144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74772" y="3941621"/>
              <a:ext cx="1484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Sweep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0999" y="3961637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Linked to sweep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96506" y="3961644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Linked to sweep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6131" y="3941621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Neutral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39802" y="3961644"/>
              <a:ext cx="100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Neutral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2405" y="4273256"/>
              <a:ext cx="15078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What we want: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89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214"/>
            <a:ext cx="9144000" cy="5627077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063600" y="56852"/>
            <a:ext cx="7615363" cy="1809958"/>
            <a:chOff x="741348" y="56852"/>
            <a:chExt cx="7615363" cy="18099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43891"/>
            <a:stretch/>
          </p:blipFill>
          <p:spPr>
            <a:xfrm>
              <a:off x="1462582" y="56852"/>
              <a:ext cx="6362700" cy="1809958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741348" y="246431"/>
              <a:ext cx="1040559" cy="1374984"/>
              <a:chOff x="380999" y="2859880"/>
              <a:chExt cx="3733799" cy="187827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80999" y="2859880"/>
                <a:ext cx="3733799" cy="1860992"/>
                <a:chOff x="2152655" y="3352803"/>
                <a:chExt cx="5010153" cy="2514605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 flipH="1">
                  <a:off x="2152655" y="3352803"/>
                  <a:ext cx="2476502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 flipV="1">
                  <a:off x="4610107" y="3352805"/>
                  <a:ext cx="2552701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6096000" y="5333999"/>
                  <a:ext cx="533400" cy="533401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Connector 19"/>
              <p:cNvCxnSpPr/>
              <p:nvPr/>
            </p:nvCxnSpPr>
            <p:spPr>
              <a:xfrm flipH="1">
                <a:off x="1981202" y="3657600"/>
                <a:ext cx="1066798" cy="1080556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7316152" y="233773"/>
              <a:ext cx="1040559" cy="1374984"/>
              <a:chOff x="380999" y="2859880"/>
              <a:chExt cx="3733799" cy="187827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999" y="2859880"/>
                <a:ext cx="3733799" cy="1860992"/>
                <a:chOff x="2152655" y="3352803"/>
                <a:chExt cx="5010153" cy="2514605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2152655" y="3352803"/>
                  <a:ext cx="2476502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 flipV="1">
                  <a:off x="4610107" y="3352805"/>
                  <a:ext cx="2552701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6096000" y="5333999"/>
                  <a:ext cx="533400" cy="533401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/>
              <p:cNvCxnSpPr/>
              <p:nvPr/>
            </p:nvCxnSpPr>
            <p:spPr>
              <a:xfrm>
                <a:off x="1221743" y="3913053"/>
                <a:ext cx="759459" cy="825103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658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688"/>
            <a:ext cx="9144000" cy="4402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1663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Multi-dimensional spatial patterns of variation around sweeps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8705" y="1744128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Soft Sweep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527" y="1750026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Hard Sweep</a:t>
            </a:r>
          </a:p>
        </p:txBody>
      </p:sp>
    </p:spTree>
    <p:extLst>
      <p:ext uri="{BB962C8B-B14F-4D97-AF65-F5344CB8AC3E}">
        <p14:creationId xmlns:p14="http://schemas.microsoft.com/office/powerpoint/2010/main" val="17167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2702-2BA2-A342-896F-CF3A8CED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cases where mechanistic models are hard to come by</a:t>
            </a:r>
          </a:p>
          <a:p>
            <a:endParaRPr lang="en-US" dirty="0"/>
          </a:p>
          <a:p>
            <a:r>
              <a:rPr lang="en-US" dirty="0"/>
              <a:t>Supervised learning: good when lots of training data can be obtained</a:t>
            </a:r>
          </a:p>
          <a:p>
            <a:endParaRPr lang="en-US" dirty="0"/>
          </a:p>
          <a:p>
            <a:r>
              <a:rPr lang="en-US" dirty="0"/>
              <a:t>Good for high-dimensional data!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46B0BD2C-2FA4-424F-838D-8B23792CF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5473" y="1979273"/>
            <a:ext cx="914400" cy="9144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96FD2E6F-F7BC-8849-BC0A-269223CA0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1941655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80DE515A-F29E-094F-8B36-EEC83DC41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2422" y="3605518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E3B976C-ADDB-4D4B-88C4-794CCA4A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8949" y="3567900"/>
            <a:ext cx="914400" cy="9144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757E90D-CB9E-E24A-BA0D-3FD279DA4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855" y="47314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4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90" y="1453531"/>
            <a:ext cx="855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evolBoosting</a:t>
            </a:r>
            <a:r>
              <a:rPr lang="en-US" sz="2400" dirty="0"/>
              <a:t>: Tajima’s </a:t>
            </a:r>
            <a:r>
              <a:rPr lang="en-US" sz="2400" i="1" dirty="0"/>
              <a:t>D</a:t>
            </a:r>
            <a:r>
              <a:rPr lang="en-US" sz="2400" dirty="0"/>
              <a:t>, Fay and Wu’s </a:t>
            </a:r>
            <a:r>
              <a:rPr lang="en-US" sz="2400" i="1" dirty="0"/>
              <a:t>H</a:t>
            </a:r>
            <a:r>
              <a:rPr lang="en-US" sz="2400" dirty="0"/>
              <a:t>, and their components, and </a:t>
            </a:r>
            <a:r>
              <a:rPr lang="en-US" sz="2400" i="1" dirty="0" err="1"/>
              <a:t>iHH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S/HIC: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dirty="0"/>
              <a:t>, Tajima’s </a:t>
            </a:r>
            <a:r>
              <a:rPr lang="en-US" sz="2400" i="1" dirty="0"/>
              <a:t>D</a:t>
            </a:r>
            <a:r>
              <a:rPr lang="en-US" sz="2400" dirty="0"/>
              <a:t>, Fay and Wu’s </a:t>
            </a:r>
            <a:r>
              <a:rPr lang="en-US" sz="2400" i="1" dirty="0"/>
              <a:t>H</a:t>
            </a:r>
            <a:r>
              <a:rPr lang="en-US" sz="2400" dirty="0"/>
              <a:t>, the number of distinct haplotypes, average haplotype homozygosity, average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, Kim and Nielsen’s </a:t>
            </a:r>
            <a:r>
              <a:rPr lang="en-US" sz="2400" i="1" dirty="0" err="1"/>
              <a:t>ω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Trendsetter: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dirty="0"/>
              <a:t>, </a:t>
            </a:r>
            <a:r>
              <a:rPr lang="en-US" sz="2400" dirty="0" err="1"/>
              <a:t>avg</a:t>
            </a:r>
            <a:r>
              <a:rPr lang="en-US" sz="2400" dirty="0"/>
              <a:t>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, # of distinct haplotypes, and the </a:t>
            </a:r>
            <a:r>
              <a:rPr lang="en-US" sz="2400" i="1" dirty="0"/>
              <a:t>H</a:t>
            </a:r>
            <a:r>
              <a:rPr lang="en-US" sz="2400" baseline="-25000" dirty="0"/>
              <a:t>12</a:t>
            </a:r>
            <a:r>
              <a:rPr lang="en-US" sz="2400" dirty="0"/>
              <a:t> family of statistics (</a:t>
            </a:r>
            <a:r>
              <a:rPr lang="en-US" sz="2400" dirty="0" err="1"/>
              <a:t>Garud</a:t>
            </a:r>
            <a:r>
              <a:rPr lang="en-US" sz="2400" dirty="0"/>
              <a:t> et al. 2015)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Spatially aware methods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090" y="5620395"/>
            <a:ext cx="855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Note: rather than calculating these in medium-sized </a:t>
            </a:r>
            <a:r>
              <a:rPr lang="en-US" sz="2400" dirty="0" err="1"/>
              <a:t>subwindows</a:t>
            </a:r>
            <a:r>
              <a:rPr lang="en-US" sz="2400" dirty="0"/>
              <a:t>: Trendsetter uses trend-filtered regression.</a:t>
            </a:r>
          </a:p>
        </p:txBody>
      </p:sp>
    </p:spTree>
    <p:extLst>
      <p:ext uri="{BB962C8B-B14F-4D97-AF65-F5344CB8AC3E}">
        <p14:creationId xmlns:p14="http://schemas.microsoft.com/office/powerpoint/2010/main" val="29559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on simulated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992055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Note: the top methods on this data set are all machine learning approaches</a:t>
            </a:r>
          </a:p>
          <a:p>
            <a:pPr algn="ctr"/>
            <a:r>
              <a:rPr lang="en-US" sz="2300" dirty="0"/>
              <a:t>(Trendsetter not shown, but does as well as S/HIC)</a:t>
            </a:r>
          </a:p>
        </p:txBody>
      </p:sp>
      <p:pic>
        <p:nvPicPr>
          <p:cNvPr id="2" name="Picture 1" descr="journal.pgen.1005928.g0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3"/>
          <a:stretch/>
        </p:blipFill>
        <p:spPr>
          <a:xfrm>
            <a:off x="1781476" y="1143000"/>
            <a:ext cx="5797765" cy="45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738" y="1453531"/>
            <a:ext cx="855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Higher resolution and greater robustness to demography</a:t>
            </a:r>
          </a:p>
          <a:p>
            <a:endParaRPr lang="en-US" sz="2400" i="1" dirty="0"/>
          </a:p>
          <a:p>
            <a:r>
              <a:rPr lang="en-US" sz="2400" dirty="0"/>
              <a:t>Robustness to background selection (Schrider and Kern 2017; Mughal and </a:t>
            </a:r>
            <a:r>
              <a:rPr lang="en-US" sz="2400" dirty="0" err="1"/>
              <a:t>DeGiorgio</a:t>
            </a:r>
            <a:r>
              <a:rPr lang="en-US" sz="2400" dirty="0"/>
              <a:t> 2018)</a:t>
            </a:r>
          </a:p>
          <a:p>
            <a:endParaRPr lang="en-US" sz="2400" i="1" dirty="0"/>
          </a:p>
          <a:p>
            <a:r>
              <a:rPr lang="en-US" sz="2400" dirty="0"/>
              <a:t>Weaknesses: none.</a:t>
            </a:r>
          </a:p>
          <a:p>
            <a:endParaRPr lang="en-US" sz="2400" dirty="0"/>
          </a:p>
          <a:p>
            <a:r>
              <a:rPr lang="en-US" sz="2400" dirty="0"/>
              <a:t>(okay, a larger feature vector can be more computationally intensive to deal with but who cares?)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Strengths and weaknesses of spatially aware methods</a:t>
            </a:r>
          </a:p>
        </p:txBody>
      </p:sp>
    </p:spTree>
    <p:extLst>
      <p:ext uri="{BB962C8B-B14F-4D97-AF65-F5344CB8AC3E}">
        <p14:creationId xmlns:p14="http://schemas.microsoft.com/office/powerpoint/2010/main" val="151798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Traditional machine learning versus weird pop gen machine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37334"/>
            <a:ext cx="9143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Typical machine learning: train and test on real dataset before applying to some other real dataset</a:t>
            </a:r>
          </a:p>
          <a:p>
            <a:pPr marL="455613"/>
            <a:r>
              <a:rPr lang="en-US" sz="2400" dirty="0"/>
              <a:t>--perhaps some confidence that training/test data are distributed somewhat similarly to the application data set</a:t>
            </a:r>
          </a:p>
          <a:p>
            <a:endParaRPr lang="en-US" sz="2400" dirty="0"/>
          </a:p>
          <a:p>
            <a:r>
              <a:rPr lang="en-US" sz="2400" dirty="0"/>
              <a:t>Weird pop gen machine learning: train and test on simulated data before applying to real data</a:t>
            </a:r>
          </a:p>
          <a:p>
            <a:pPr marL="455613"/>
            <a:r>
              <a:rPr lang="en-US" sz="2400" dirty="0"/>
              <a:t>--perhaps you can hope that the training/test data are distributed somewhat similarly to the real data set, if you are careful enough in designing your simulations</a:t>
            </a:r>
            <a:r>
              <a:rPr lang="mr-IN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91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Population genetic inference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1976" y="1366764"/>
            <a:ext cx="2759334" cy="1421991"/>
          </a:xfrm>
          <a:prstGeom prst="rect">
            <a:avLst/>
          </a:prstGeom>
          <a:solidFill>
            <a:srgbClr val="FFCC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Evolutionary Phenomenon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1976" y="3231076"/>
            <a:ext cx="2759334" cy="1421991"/>
          </a:xfrm>
          <a:prstGeom prst="rect">
            <a:avLst/>
          </a:prstGeom>
          <a:solidFill>
            <a:srgbClr val="FFCC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Altered genealogy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1976" y="5095388"/>
            <a:ext cx="2759334" cy="1421991"/>
          </a:xfrm>
          <a:prstGeom prst="rect">
            <a:avLst/>
          </a:prstGeom>
          <a:solidFill>
            <a:srgbClr val="FFCC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alignment</a:t>
            </a:r>
          </a:p>
        </p:txBody>
      </p:sp>
      <p:pic>
        <p:nvPicPr>
          <p:cNvPr id="10" name="Picture 9" descr="Screen Shot 2017-01-16 at 7.24.4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462" y="1199874"/>
            <a:ext cx="1684193" cy="1588881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1643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1643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395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395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5384209" y="3275287"/>
            <a:ext cx="1721670" cy="1279506"/>
            <a:chOff x="4845507" y="1601466"/>
            <a:chExt cx="3841293" cy="2854773"/>
          </a:xfrm>
        </p:grpSpPr>
        <p:grpSp>
          <p:nvGrpSpPr>
            <p:cNvPr id="23" name="Group 22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Summary (part 1 </a:t>
            </a:r>
            <a:r>
              <a:rPr lang="mr-IN" dirty="0"/>
              <a:t>–</a:t>
            </a:r>
            <a:r>
              <a:rPr lang="en-US" dirty="0"/>
              <a:t> sweeps)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7135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/>
              <a:t>Detecting sweeps is a difficult problem</a:t>
            </a:r>
          </a:p>
          <a:p>
            <a:pPr marL="228600"/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/>
              <a:t>By allowing us to capture more aspects of the input data, machine learning methods can help improve our power.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/>
              <a:t>Some methods may suffer in the case of model misspecification: need to simulate lots of test data to find out!</a:t>
            </a:r>
          </a:p>
        </p:txBody>
      </p:sp>
    </p:spTree>
    <p:extLst>
      <p:ext uri="{BB962C8B-B14F-4D97-AF65-F5344CB8AC3E}">
        <p14:creationId xmlns:p14="http://schemas.microsoft.com/office/powerpoint/2010/main" val="20563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2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34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care about inferring demographic histories?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3382"/>
            <a:ext cx="8229600" cy="3792782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Because it’s interesting.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We need an appropriate null model for detecting selection. </a:t>
            </a:r>
          </a:p>
        </p:txBody>
      </p:sp>
    </p:spTree>
    <p:extLst>
      <p:ext uri="{BB962C8B-B14F-4D97-AF65-F5344CB8AC3E}">
        <p14:creationId xmlns:p14="http://schemas.microsoft.com/office/powerpoint/2010/main" val="2453689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Population size change vs. sweeps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423300" y="1743015"/>
            <a:ext cx="0" cy="220979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026364" y="3909525"/>
            <a:ext cx="396936" cy="4615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23300" y="3922931"/>
            <a:ext cx="415208" cy="4481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23300" y="3952813"/>
            <a:ext cx="214002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347100" y="3952813"/>
            <a:ext cx="76200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423300" y="3921436"/>
            <a:ext cx="621936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819637" y="3921436"/>
            <a:ext cx="603663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xplosion 2 55"/>
          <p:cNvSpPr/>
          <p:nvPr/>
        </p:nvSpPr>
        <p:spPr>
          <a:xfrm>
            <a:off x="6256302" y="3595345"/>
            <a:ext cx="381000" cy="304800"/>
          </a:xfrm>
          <a:prstGeom prst="irregularSeal2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 flipV="1">
            <a:off x="3216141" y="1743361"/>
            <a:ext cx="271" cy="2083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2633953" y="3595692"/>
            <a:ext cx="2356433" cy="794030"/>
            <a:chOff x="2796066" y="2995350"/>
            <a:chExt cx="6528147" cy="3788259"/>
          </a:xfrm>
        </p:grpSpPr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2796066" y="4097243"/>
              <a:ext cx="3177726" cy="2598953"/>
              <a:chOff x="1519666" y="1394060"/>
              <a:chExt cx="6153104" cy="5032414"/>
            </a:xfrm>
          </p:grpSpPr>
          <p:cxnSp>
            <p:nvCxnSpPr>
              <p:cNvPr id="102" name="Straight Connector 101"/>
              <p:cNvCxnSpPr>
                <a:cxnSpLocks noChangeAspect="1"/>
              </p:cNvCxnSpPr>
              <p:nvPr/>
            </p:nvCxnSpPr>
            <p:spPr>
              <a:xfrm flipH="1">
                <a:off x="1519666" y="1394060"/>
                <a:ext cx="3095501" cy="4928819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082812" y="2210871"/>
                <a:ext cx="532355" cy="407273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cxnSpLocks noChangeAspect="1"/>
              </p:cNvCxnSpPr>
              <p:nvPr/>
            </p:nvCxnSpPr>
            <p:spPr>
              <a:xfrm>
                <a:off x="4606023" y="1394060"/>
                <a:ext cx="2710202" cy="43172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cxnSpLocks/>
              </p:cNvCxnSpPr>
              <p:nvPr/>
            </p:nvCxnSpPr>
            <p:spPr>
              <a:xfrm flipH="1">
                <a:off x="2589785" y="2725604"/>
                <a:ext cx="1550211" cy="370087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>
              <a:cxnSpLocks/>
            </p:cNvCxnSpPr>
            <p:nvPr/>
          </p:nvCxnSpPr>
          <p:spPr>
            <a:xfrm flipH="1">
              <a:off x="4592304" y="4602361"/>
              <a:ext cx="118833" cy="202005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Right Brace 107"/>
            <p:cNvSpPr/>
            <p:nvPr/>
          </p:nvSpPr>
          <p:spPr>
            <a:xfrm>
              <a:off x="6227093" y="5309798"/>
              <a:ext cx="277368" cy="1473811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60425" y="4966702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Large </a:t>
              </a:r>
              <a:r>
                <a:rPr lang="en-US" sz="1600" i="1" dirty="0"/>
                <a:t>N</a:t>
              </a:r>
            </a:p>
          </p:txBody>
        </p:sp>
        <p:sp>
          <p:nvSpPr>
            <p:cNvPr id="110" name="Right Brace 109"/>
            <p:cNvSpPr/>
            <p:nvPr/>
          </p:nvSpPr>
          <p:spPr>
            <a:xfrm>
              <a:off x="6227093" y="2995350"/>
              <a:ext cx="277368" cy="2032625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60425" y="2999205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Smaller </a:t>
              </a:r>
              <a:r>
                <a:rPr lang="en-US" sz="1600" i="1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142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selection?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447804"/>
              </p:ext>
            </p:extLst>
          </p:nvPr>
        </p:nvGraphicFramePr>
        <p:xfrm>
          <a:off x="1876877" y="1757424"/>
          <a:ext cx="5373351" cy="333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05178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Compared to what?</a:t>
            </a:r>
          </a:p>
        </p:txBody>
      </p:sp>
    </p:spTree>
    <p:extLst>
      <p:ext uri="{BB962C8B-B14F-4D97-AF65-F5344CB8AC3E}">
        <p14:creationId xmlns:p14="http://schemas.microsoft.com/office/powerpoint/2010/main" val="403209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4239" y="1773078"/>
            <a:ext cx="3634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 err="1"/>
              <a:t>dadi</a:t>
            </a:r>
            <a:r>
              <a:rPr lang="en-US" sz="2800" dirty="0"/>
              <a:t>: likelihood of joint SFS under a demographic model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57" y="3346579"/>
            <a:ext cx="4998573" cy="2257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6723"/>
          <a:stretch/>
        </p:blipFill>
        <p:spPr>
          <a:xfrm>
            <a:off x="533401" y="3158073"/>
            <a:ext cx="3268360" cy="262211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approaches for demographic inference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1759" y="1773078"/>
            <a:ext cx="4804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PSMC/MSMC/SMC++: distribution of coalescence times of a sample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89874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Let’s talk about a third way: Approximate Bayesian Computation (ABC)</a:t>
            </a:r>
          </a:p>
        </p:txBody>
      </p:sp>
    </p:spTree>
    <p:extLst>
      <p:ext uri="{BB962C8B-B14F-4D97-AF65-F5344CB8AC3E}">
        <p14:creationId xmlns:p14="http://schemas.microsoft.com/office/powerpoint/2010/main" val="225918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4082" y="6172200"/>
            <a:ext cx="497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Sunnåker</a:t>
            </a:r>
            <a:r>
              <a:rPr lang="en-US" dirty="0"/>
              <a:t> et al. (2013)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45" y="900862"/>
            <a:ext cx="5808130" cy="5927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9396" y="2289077"/>
            <a:ext cx="1477279" cy="767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11909" y="4966846"/>
            <a:ext cx="1477279" cy="767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17958" y="3982092"/>
            <a:ext cx="1477279" cy="1378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44469" y="5404252"/>
            <a:ext cx="1772206" cy="767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17958" y="2451527"/>
            <a:ext cx="222930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Summary statistic from real data set.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52508" y="1414768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 under a variety of parameter values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2513" y="3520427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Which simulations “look like” our real data?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0470" y="5506706"/>
            <a:ext cx="2933348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Estimate posterior probability distribution of model </a:t>
            </a:r>
            <a:r>
              <a:rPr lang="en-US" dirty="0" err="1"/>
              <a:t>params</a:t>
            </a:r>
            <a:r>
              <a:rPr lang="en-US" dirty="0"/>
              <a:t> from these “accepted simulations”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1F60C8-6EF0-054D-AAE5-EBC45B0E0AD8}"/>
              </a:ext>
            </a:extLst>
          </p:cNvPr>
          <p:cNvSpPr txBox="1">
            <a:spLocks/>
          </p:cNvSpPr>
          <p:nvPr/>
        </p:nvSpPr>
        <p:spPr>
          <a:xfrm>
            <a:off x="0" y="679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pop gen, ABC predates ML in combining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245596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536918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Benefits of ABC: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flexibility: if you can simulate it and summarize it, then you can do inference (in principle)!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produces posterior density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/>
              <a:t>Strengths and limitations of ABC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5051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Weaknesses: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you typically need a lot of simulations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for every prediction we have to examine entire training 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7470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What about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754307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abcrf’s</a:t>
            </a:r>
            <a:r>
              <a:rPr lang="en-US" dirty="0"/>
              <a:t> approach to demographic model selection</a:t>
            </a:r>
          </a:p>
        </p:txBody>
      </p:sp>
      <p:pic>
        <p:nvPicPr>
          <p:cNvPr id="4" name="Picture 3" descr="random_forest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55" y="1500321"/>
            <a:ext cx="7769412" cy="5015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91271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acbrf</a:t>
            </a:r>
            <a:r>
              <a:rPr lang="en-US" sz="2800" dirty="0"/>
              <a:t> is just a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222853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 err="1"/>
              <a:t>abcrf</a:t>
            </a:r>
            <a:r>
              <a:rPr lang="en-US" sz="4000" dirty="0"/>
              <a:t> beats ABC, and does it with fewer simulations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1270" y="6369836"/>
            <a:ext cx="18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Pudlo</a:t>
            </a:r>
            <a:r>
              <a:rPr lang="en-US" dirty="0"/>
              <a:t> et al. (2016)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24869"/>
              </p:ext>
            </p:extLst>
          </p:nvPr>
        </p:nvGraphicFramePr>
        <p:xfrm>
          <a:off x="426960" y="2025805"/>
          <a:ext cx="8342896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5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10,000 training examples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20,000 training examples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50,000 training examples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53.76%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abcrf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37.63%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95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Going in reverse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 presence of phenomenon of interest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Capture properties of genealogy with test/</a:t>
            </a:r>
            <a:r>
              <a:rPr lang="en-US" dirty="0" err="1">
                <a:solidFill>
                  <a:schemeClr val="tx1"/>
                </a:solidFill>
              </a:rPr>
              <a:t>statistc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alignment</a:t>
            </a:r>
          </a:p>
        </p:txBody>
      </p:sp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7-01-16 at 7.24.4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462" y="1199874"/>
            <a:ext cx="1684193" cy="158888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62395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395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384209" y="3275287"/>
            <a:ext cx="1721670" cy="1279506"/>
            <a:chOff x="4845507" y="1601466"/>
            <a:chExt cx="3841293" cy="2854773"/>
          </a:xfrm>
        </p:grpSpPr>
        <p:grpSp>
          <p:nvGrpSpPr>
            <p:cNvPr id="30" name="Group 29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449892" y="3275287"/>
            <a:ext cx="115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e.g. </a:t>
            </a:r>
            <a:r>
              <a:rPr lang="en-US" i="1" dirty="0">
                <a:latin typeface="Calibri"/>
                <a:ea typeface="Lucida Grande"/>
                <a:cs typeface="Calibri"/>
              </a:rPr>
              <a:t>π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i="1" dirty="0">
                <a:latin typeface="Calibri"/>
                <a:cs typeface="Calibri"/>
              </a:rPr>
              <a:t>iHS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957655" y="1543927"/>
            <a:ext cx="146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Sweep or no?</a:t>
            </a:r>
          </a:p>
        </p:txBody>
      </p:sp>
    </p:spTree>
    <p:extLst>
      <p:ext uri="{BB962C8B-B14F-4D97-AF65-F5344CB8AC3E}">
        <p14:creationId xmlns:p14="http://schemas.microsoft.com/office/powerpoint/2010/main" val="165779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cxnSp>
        <p:nvCxnSpPr>
          <p:cNvPr id="4" name="Straight Connector 3"/>
          <p:cNvCxnSpPr>
            <a:stCxn id="9" idx="2"/>
          </p:cNvCxnSpPr>
          <p:nvPr/>
        </p:nvCxnSpPr>
        <p:spPr>
          <a:xfrm>
            <a:off x="30099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17526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1</a:t>
            </a:r>
          </a:p>
        </p:txBody>
      </p:sp>
      <p:cxnSp>
        <p:nvCxnSpPr>
          <p:cNvPr id="20" name="Straight Connector 19"/>
          <p:cNvCxnSpPr>
            <a:stCxn id="9" idx="2"/>
          </p:cNvCxnSpPr>
          <p:nvPr/>
        </p:nvCxnSpPr>
        <p:spPr>
          <a:xfrm flipH="1">
            <a:off x="22860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528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3</a:t>
            </a:r>
          </a:p>
        </p:txBody>
      </p:sp>
      <p:cxnSp>
        <p:nvCxnSpPr>
          <p:cNvPr id="27" name="Straight Connector 26"/>
          <p:cNvCxnSpPr>
            <a:stCxn id="24" idx="2"/>
          </p:cNvCxnSpPr>
          <p:nvPr/>
        </p:nvCxnSpPr>
        <p:spPr>
          <a:xfrm>
            <a:off x="19431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4" idx="2"/>
          </p:cNvCxnSpPr>
          <p:nvPr/>
        </p:nvCxnSpPr>
        <p:spPr>
          <a:xfrm flipH="1">
            <a:off x="12192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5" idx="2"/>
          </p:cNvCxnSpPr>
          <p:nvPr/>
        </p:nvCxnSpPr>
        <p:spPr>
          <a:xfrm>
            <a:off x="40767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2"/>
          </p:cNvCxnSpPr>
          <p:nvPr/>
        </p:nvCxnSpPr>
        <p:spPr>
          <a:xfrm flipH="1">
            <a:off x="3429000" y="3657600"/>
            <a:ext cx="6477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87643" y="4495800"/>
            <a:ext cx="1298589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16, 17, 20, 27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38400" y="4495800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265146" y="4495799"/>
            <a:ext cx="992654" cy="5079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50, 55, 57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7708" y="4495800"/>
            <a:ext cx="876300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31, 40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528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&gt;0.67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812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≤0.67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995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&gt;0.87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79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≤0.87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&gt;0.55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242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≤0.55</a:t>
            </a:r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5912203" y="1295400"/>
            <a:ext cx="2469797" cy="1757174"/>
            <a:chOff x="4325185" y="1447800"/>
            <a:chExt cx="4498325" cy="3200400"/>
          </a:xfrm>
        </p:grpSpPr>
        <p:cxnSp>
          <p:nvCxnSpPr>
            <p:cNvPr id="49" name="Straight Connector 48"/>
            <p:cNvCxnSpPr>
              <a:stCxn id="50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2</a:t>
              </a:r>
            </a:p>
          </p:txBody>
        </p:sp>
        <p:cxnSp>
          <p:nvCxnSpPr>
            <p:cNvPr id="51" name="Straight Connector 50"/>
            <p:cNvCxnSpPr>
              <a:stCxn id="50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7</a:t>
              </a:r>
            </a:p>
          </p:txBody>
        </p:sp>
        <p:cxnSp>
          <p:nvCxnSpPr>
            <p:cNvPr id="54" name="Straight Connector 53"/>
            <p:cNvCxnSpPr>
              <a:stCxn id="52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2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3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357699" y="4191000"/>
              <a:ext cx="808849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16, 17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91200" y="4191000"/>
              <a:ext cx="78223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40, 50, 55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939099" y="4191000"/>
              <a:ext cx="74631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3, 20, 27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71074" y="4191000"/>
              <a:ext cx="60752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31, 57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&gt;0.78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≤0.78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≤0.4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&gt;0.9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≤0.9</a:t>
              </a:r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5911099" y="3957826"/>
            <a:ext cx="2470901" cy="1757174"/>
            <a:chOff x="4323174" y="1447800"/>
            <a:chExt cx="4500336" cy="3200400"/>
          </a:xfrm>
        </p:grpSpPr>
        <p:cxnSp>
          <p:nvCxnSpPr>
            <p:cNvPr id="70" name="Straight Connector 69"/>
            <p:cNvCxnSpPr>
              <a:stCxn id="71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2</a:t>
              </a:r>
            </a:p>
          </p:txBody>
        </p:sp>
        <p:cxnSp>
          <p:nvCxnSpPr>
            <p:cNvPr id="72" name="Straight Connector 71"/>
            <p:cNvCxnSpPr>
              <a:stCxn id="71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5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7</a:t>
              </a:r>
            </a:p>
          </p:txBody>
        </p:sp>
        <p:cxnSp>
          <p:nvCxnSpPr>
            <p:cNvPr id="75" name="Straight Connector 74"/>
            <p:cNvCxnSpPr>
              <a:stCxn id="73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3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4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4323174" y="4191000"/>
              <a:ext cx="85807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55, 57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29303" y="4191000"/>
              <a:ext cx="506023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922724" y="4191000"/>
              <a:ext cx="900786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20, 27, 31, 40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636550" y="4191000"/>
              <a:ext cx="87629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3, 16, 17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&gt;0.1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&gt;0.39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≤0.39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&gt;0.85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≤0.85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334000" y="2286000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92" name="TextBox 91"/>
          <p:cNvSpPr txBox="1"/>
          <p:nvPr/>
        </p:nvSpPr>
        <p:spPr>
          <a:xfrm rot="5400000">
            <a:off x="6946612" y="3212812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52400" y="990600"/>
            <a:ext cx="88392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 rot="19452148">
            <a:off x="3258856" y="940692"/>
            <a:ext cx="1371600" cy="4775253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3521582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18958"/>
            <a:ext cx="9144000" cy="153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/>
              <a:t>Parameter inference with </a:t>
            </a:r>
            <a:r>
              <a:rPr lang="en-US" dirty="0" err="1"/>
              <a:t>abcrf</a:t>
            </a:r>
            <a:endParaRPr lang="en-US" dirty="0"/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2800" dirty="0"/>
              <a:t>results on toy example, compared to various flavors of ABC: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6490" y="6369836"/>
            <a:ext cx="198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Raynal</a:t>
            </a:r>
            <a:r>
              <a:rPr lang="en-US" dirty="0"/>
              <a:t> et al. (2017)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3931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Promising, but probably needs more testing</a:t>
            </a:r>
            <a:r>
              <a:rPr lang="mr-IN" sz="2800" dirty="0"/>
              <a:t>…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19" y="2578271"/>
            <a:ext cx="7708890" cy="1394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03" y="3136521"/>
            <a:ext cx="3008611" cy="107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Mean error for </a:t>
            </a:r>
            <a:r>
              <a:rPr lang="en-US" sz="2200" dirty="0" err="1"/>
              <a:t>param</a:t>
            </a:r>
            <a:r>
              <a:rPr lang="en-US" sz="2200" dirty="0"/>
              <a:t> 1:</a:t>
            </a:r>
          </a:p>
          <a:p>
            <a:r>
              <a:rPr lang="en-US" sz="2200" dirty="0"/>
              <a:t>Mean error for </a:t>
            </a:r>
            <a:r>
              <a:rPr lang="en-US" sz="2200" dirty="0" err="1"/>
              <a:t>param</a:t>
            </a:r>
            <a:r>
              <a:rPr lang="en-US" sz="2200" dirty="0"/>
              <a:t> 2: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336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Co-estimation of demography and selective sweeps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52"/>
          <a:stretch/>
        </p:blipFill>
        <p:spPr>
          <a:xfrm>
            <a:off x="75824" y="1132267"/>
            <a:ext cx="4275511" cy="3399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5416" y="6488668"/>
            <a:ext cx="542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first real attempt: Sheehan and Song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2566"/>
          <a:stretch/>
        </p:blipFill>
        <p:spPr>
          <a:xfrm>
            <a:off x="4432017" y="1745537"/>
            <a:ext cx="4711983" cy="2147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265" y="4651138"/>
            <a:ext cx="858224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These two phenomena both confound efforts to make inferences about the other.</a:t>
            </a:r>
          </a:p>
          <a:p>
            <a:endParaRPr lang="en-US" sz="1200" dirty="0"/>
          </a:p>
          <a:p>
            <a:r>
              <a:rPr lang="en-US" sz="2200" dirty="0"/>
              <a:t>Thus, co-estimation may be the most important outstanding problem in population genetics.</a:t>
            </a:r>
          </a:p>
          <a:p>
            <a:endParaRPr lang="en-US" sz="1200" dirty="0"/>
          </a:p>
          <a:p>
            <a:r>
              <a:rPr lang="en-US" sz="2200" dirty="0"/>
              <a:t>ML is one way to tackle it.</a:t>
            </a:r>
          </a:p>
        </p:txBody>
      </p:sp>
    </p:spTree>
    <p:extLst>
      <p:ext uri="{BB962C8B-B14F-4D97-AF65-F5344CB8AC3E}">
        <p14:creationId xmlns:p14="http://schemas.microsoft.com/office/powerpoint/2010/main" val="1012139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71359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/>
              <a:t>Machine learning approaches are well suited for demographic inference (natural alternative to ABC)</a:t>
            </a:r>
          </a:p>
          <a:p>
            <a:pPr marL="228600"/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/>
              <a:t>Has only just begun to be exploited.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</a:t>
            </a:r>
            <a:r>
              <a:rPr lang="mr-IN" dirty="0"/>
              <a:t>–</a:t>
            </a:r>
            <a:r>
              <a:rPr lang="en-US" dirty="0"/>
              <a:t> demographic inference</a:t>
            </a:r>
          </a:p>
        </p:txBody>
      </p:sp>
    </p:spTree>
    <p:extLst>
      <p:ext uri="{BB962C8B-B14F-4D97-AF65-F5344CB8AC3E}">
        <p14:creationId xmlns:p14="http://schemas.microsoft.com/office/powerpoint/2010/main" val="483877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3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97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decays with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86" y="3897030"/>
            <a:ext cx="3844510" cy="13525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/>
              <a:t>r</a:t>
            </a:r>
            <a:r>
              <a:rPr lang="en-US" sz="2400" dirty="0"/>
              <a:t> increases with physical distance between the two 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064" y="2416569"/>
            <a:ext cx="3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54652" y="2416569"/>
            <a:ext cx="36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5462" y="2206208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2857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9846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52644" y="1793121"/>
            <a:ext cx="32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2272914" y="1977787"/>
            <a:ext cx="112555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828579" y="1976715"/>
            <a:ext cx="1124065" cy="1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25454" y="3025304"/>
            <a:ext cx="1776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Roman"/>
                <a:ea typeface="Lucida Grande"/>
                <a:cs typeface="Times Roman"/>
              </a:rPr>
              <a:t>Δ</a:t>
            </a:r>
            <a:r>
              <a:rPr lang="en-US" sz="2800" i="1" baseline="-25000" dirty="0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>
                <a:latin typeface="Times Roman"/>
                <a:ea typeface="Lucida Grande"/>
                <a:cs typeface="Times Roman"/>
              </a:rPr>
              <a:t>x</a:t>
            </a:r>
            <a:r>
              <a:rPr lang="en-US" sz="2800" baseline="-25000" dirty="0">
                <a:latin typeface="Times Roman"/>
                <a:ea typeface="Lucida Grande"/>
                <a:cs typeface="Times Roman"/>
              </a:rPr>
              <a:t>1</a:t>
            </a:r>
            <a:r>
              <a:rPr lang="en-US" sz="2800" dirty="0">
                <a:latin typeface="Times Roman"/>
                <a:ea typeface="Lucida Grande"/>
                <a:cs typeface="Times Roman"/>
              </a:rPr>
              <a:t> 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err="1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 err="1">
                <a:latin typeface="Times Roman"/>
                <a:cs typeface="Times Roman"/>
              </a:rPr>
              <a:t>D</a:t>
            </a:r>
            <a:endParaRPr lang="en-US" sz="2800" dirty="0">
              <a:latin typeface="Times Roman"/>
              <a:cs typeface="Times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85" y="1733362"/>
            <a:ext cx="4813471" cy="39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300030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457200">
              <a:buFont typeface="Arial"/>
              <a:buChar char="•"/>
            </a:pPr>
            <a:r>
              <a:rPr lang="en-US" sz="2800" dirty="0"/>
              <a:t>Mean value of </a:t>
            </a:r>
            <a:r>
              <a:rPr lang="en-US" sz="2800" i="1" dirty="0"/>
              <a:t>S</a:t>
            </a:r>
            <a:r>
              <a:rPr lang="en-US" sz="2800" baseline="-25000" dirty="0"/>
              <a:t>k</a:t>
            </a:r>
            <a:r>
              <a:rPr lang="en-US" sz="2800" baseline="30000" dirty="0"/>
              <a:t>2</a:t>
            </a:r>
            <a:r>
              <a:rPr lang="en-US" sz="2800" dirty="0"/>
              <a:t> (Hudson 1987)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Mean </a:t>
            </a:r>
            <a:r>
              <a:rPr lang="en-US" sz="2800" i="1" dirty="0"/>
              <a:t>r</a:t>
            </a:r>
            <a:r>
              <a:rPr lang="en-US" sz="2800" baseline="30000" dirty="0"/>
              <a:t>2</a:t>
            </a:r>
            <a:r>
              <a:rPr lang="en-US" sz="2800" dirty="0"/>
              <a:t> for all pairs of SNPs in the window</a:t>
            </a:r>
            <a:endParaRPr lang="en-US" sz="2800" baseline="30000" dirty="0"/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Mean haplotype homozygosity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The number of distinct haplotypes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FastEPRR</a:t>
            </a:r>
            <a:r>
              <a:rPr lang="en-US" dirty="0"/>
              <a:t>: estimate </a:t>
            </a:r>
            <a:r>
              <a:rPr lang="en-US" i="1" dirty="0" err="1"/>
              <a:t>ρ</a:t>
            </a:r>
            <a:r>
              <a:rPr lang="en-US" dirty="0"/>
              <a:t>=4</a:t>
            </a:r>
            <a:r>
              <a:rPr lang="en-US" i="1" dirty="0"/>
              <a:t>Nr</a:t>
            </a:r>
            <a:r>
              <a:rPr lang="en-US" dirty="0"/>
              <a:t> via boosting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3322" y="6488668"/>
            <a:ext cx="330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 et al. (2013), </a:t>
            </a:r>
            <a:r>
              <a:rPr lang="en-US" dirty="0" err="1"/>
              <a:t>Gao</a:t>
            </a:r>
            <a:r>
              <a:rPr lang="en-US" dirty="0"/>
              <a:t> et al. (2016)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444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Simulate a training set, and train a </a:t>
            </a:r>
            <a:r>
              <a:rPr lang="en-US" sz="2800" dirty="0" err="1"/>
              <a:t>regressor</a:t>
            </a:r>
            <a:r>
              <a:rPr lang="en-US" sz="2800" dirty="0"/>
              <a:t> via boosting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417638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We wish to calculate </a:t>
            </a:r>
            <a:r>
              <a:rPr lang="en-US" sz="2800" i="1" dirty="0" err="1"/>
              <a:t>ρ</a:t>
            </a:r>
            <a:r>
              <a:rPr lang="en-US" sz="2800" i="1" dirty="0"/>
              <a:t> </a:t>
            </a:r>
            <a:r>
              <a:rPr lang="en-US" sz="2800" dirty="0"/>
              <a:t>in a window of fixed size.</a:t>
            </a:r>
          </a:p>
          <a:p>
            <a:pPr marL="228600" algn="ctr"/>
            <a:endParaRPr lang="en-US" sz="2800" dirty="0"/>
          </a:p>
          <a:p>
            <a:pPr marL="228600" algn="ctr"/>
            <a:r>
              <a:rPr lang="en-US" sz="2800" dirty="0"/>
              <a:t>First, in each window calculate each of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1222746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 accuracy to </a:t>
            </a:r>
            <a:r>
              <a:rPr lang="en-US" dirty="0" err="1"/>
              <a:t>LDhat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28303" y="1127728"/>
            <a:ext cx="7467600" cy="303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7" y="4105401"/>
            <a:ext cx="6680200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2923" y="6445667"/>
            <a:ext cx="174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Gao</a:t>
            </a:r>
            <a:r>
              <a:rPr lang="en-US" dirty="0"/>
              <a:t> et al. (2016)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09675" y="1512428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67814" y="4038022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33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1499151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 err="1"/>
              <a:t>FastEPRR</a:t>
            </a:r>
            <a:r>
              <a:rPr lang="en-US" sz="2800" dirty="0"/>
              <a:t> can naturally handle missing data</a:t>
            </a:r>
          </a:p>
          <a:p>
            <a:pPr marL="228600"/>
            <a:r>
              <a:rPr lang="en-US" sz="2800" dirty="0"/>
              <a:t>		--Simply incorporate into your training simulations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 err="1"/>
              <a:t>FastEPRR</a:t>
            </a:r>
            <a:r>
              <a:rPr lang="en-US" sz="2800" dirty="0"/>
              <a:t> can use much larger sample sizes:</a:t>
            </a:r>
          </a:p>
          <a:p>
            <a:pPr marL="228600"/>
            <a:r>
              <a:rPr lang="en-US" sz="2800" dirty="0"/>
              <a:t>		--Full 1KG data set on single core:</a:t>
            </a:r>
          </a:p>
          <a:p>
            <a:pPr marL="2057400" lvl="3" indent="-457200">
              <a:buFont typeface="Arial"/>
              <a:buChar char="•"/>
            </a:pPr>
            <a:r>
              <a:rPr lang="en-US" sz="2800" dirty="0"/>
              <a:t>~3d for </a:t>
            </a:r>
            <a:r>
              <a:rPr lang="en-US" sz="2800" dirty="0" err="1"/>
              <a:t>FastEPR</a:t>
            </a:r>
            <a:endParaRPr lang="en-US" sz="2800" dirty="0"/>
          </a:p>
          <a:p>
            <a:pPr marL="2057400" lvl="3" indent="-457200">
              <a:buFont typeface="Arial"/>
              <a:buChar char="•"/>
            </a:pPr>
            <a:r>
              <a:rPr lang="en-US" sz="2800" dirty="0"/>
              <a:t>years for </a:t>
            </a:r>
            <a:r>
              <a:rPr lang="en-US" sz="2800" dirty="0" err="1"/>
              <a:t>LDhat</a:t>
            </a:r>
            <a:endParaRPr lang="en-US" sz="2800" dirty="0"/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Larger sample size -&gt; higher accuracy.</a:t>
            </a:r>
          </a:p>
          <a:p>
            <a:pPr marL="228600"/>
            <a:endParaRPr lang="en-US" sz="2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Advantages of </a:t>
            </a:r>
            <a:r>
              <a:rPr lang="en-US" dirty="0" err="1"/>
              <a:t>FastEPPR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70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Summary (</a:t>
            </a:r>
            <a:r>
              <a:rPr lang="en-US" dirty="0" err="1">
                <a:latin typeface="Helvetica"/>
                <a:cs typeface="Helvetica"/>
              </a:rPr>
              <a:t>recomb</a:t>
            </a:r>
            <a:r>
              <a:rPr lang="en-US" dirty="0">
                <a:latin typeface="Helvetica"/>
                <a:cs typeface="Helvetica"/>
              </a:rPr>
              <a:t> rate)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Font typeface="+mj-lt"/>
              <a:buAutoNum type="arabicParenR"/>
            </a:pPr>
            <a:r>
              <a:rPr lang="en-US" sz="2800" dirty="0" err="1">
                <a:latin typeface="Helvetica"/>
                <a:cs typeface="Helvetica"/>
              </a:rPr>
              <a:t>FastEPRR</a:t>
            </a:r>
            <a:r>
              <a:rPr lang="en-US" sz="2800" dirty="0">
                <a:latin typeface="Helvetica"/>
                <a:cs typeface="Helvetica"/>
              </a:rPr>
              <a:t> is pretty impressive (accurate and fast)</a:t>
            </a:r>
          </a:p>
          <a:p>
            <a:pPr marL="742950" indent="-514350">
              <a:buFont typeface="+mj-lt"/>
              <a:buAutoNum type="arabicParenR"/>
            </a:pPr>
            <a:endParaRPr lang="en-US" sz="2800" dirty="0">
              <a:latin typeface="Helvetica"/>
              <a:cs typeface="Helvetica"/>
            </a:endParaRPr>
          </a:p>
          <a:p>
            <a:pPr marL="742950" indent="-514350">
              <a:buFont typeface="+mj-lt"/>
              <a:buAutoNum type="arabicParenR"/>
            </a:pPr>
            <a:r>
              <a:rPr lang="en-US" sz="2800" dirty="0">
                <a:latin typeface="Helvetica"/>
                <a:cs typeface="Helvetica"/>
              </a:rPr>
              <a:t>But still only using a fairly low-dimensional summary of the data. We can probably do even better!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56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patterns of diversity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064" y="1615420"/>
            <a:ext cx="858025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 is a rich tradition (and literature) of developing problem-specific statistics for summarizing patterns of genetic variation from sequence data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Often the behavior of these statistics under theoretical models are well characterized (analytically and/or via simulation)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Let’s talk about one of them</a:t>
            </a:r>
          </a:p>
        </p:txBody>
      </p:sp>
    </p:spTree>
    <p:extLst>
      <p:ext uri="{BB962C8B-B14F-4D97-AF65-F5344CB8AC3E}">
        <p14:creationId xmlns:p14="http://schemas.microsoft.com/office/powerpoint/2010/main" val="176832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4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000000"/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95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Detecting introgression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0" y="1394040"/>
            <a:ext cx="4432624" cy="3148154"/>
            <a:chOff x="1125705" y="1394060"/>
            <a:chExt cx="6899767" cy="4900378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265597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606023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125705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45915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66131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745915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H="1">
              <a:off x="2314791" y="1394060"/>
              <a:ext cx="2300376" cy="366277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311243" y="5049595"/>
              <a:ext cx="777222" cy="124484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4606023" y="1394060"/>
              <a:ext cx="2710202" cy="431726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flipH="1">
              <a:off x="6985296" y="5715645"/>
              <a:ext cx="330931" cy="33585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 noChangeAspect="1"/>
            </p:cNvCxnSpPr>
            <p:nvPr/>
          </p:nvCxnSpPr>
          <p:spPr>
            <a:xfrm flipH="1">
              <a:off x="1905081" y="5056847"/>
              <a:ext cx="411502" cy="65521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1910462" y="5712060"/>
              <a:ext cx="406121" cy="571550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1697282" y="5712060"/>
              <a:ext cx="213180" cy="339436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7316225" y="5715645"/>
              <a:ext cx="356545" cy="567965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272540" y="2338902"/>
            <a:ext cx="643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vs.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165874" y="5075878"/>
            <a:ext cx="7309354" cy="1290997"/>
            <a:chOff x="1301246" y="2519002"/>
            <a:chExt cx="7309354" cy="129099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0" y="4553921"/>
            <a:ext cx="9107215" cy="681540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1920875" y="5257686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707851" y="1394040"/>
            <a:ext cx="4436149" cy="3150658"/>
            <a:chOff x="4707851" y="1394040"/>
            <a:chExt cx="4436149" cy="3150658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4707851" y="1394040"/>
              <a:ext cx="4436149" cy="3150658"/>
              <a:chOff x="1125705" y="1394060"/>
              <a:chExt cx="6899767" cy="490037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265597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06023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1125705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745915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66131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745915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 noChangeAspect="1"/>
              </p:cNvCxnSpPr>
              <p:nvPr/>
            </p:nvCxnSpPr>
            <p:spPr>
              <a:xfrm flipH="1">
                <a:off x="2314791" y="1394060"/>
                <a:ext cx="2300376" cy="366277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>
                <a:off x="2533674" y="5405854"/>
                <a:ext cx="554791" cy="888584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>
                <a:off x="7124692" y="5406222"/>
                <a:ext cx="191533" cy="305106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 noChangeAspect="1"/>
              </p:cNvCxnSpPr>
              <p:nvPr/>
            </p:nvCxnSpPr>
            <p:spPr>
              <a:xfrm flipH="1">
                <a:off x="6985297" y="5715645"/>
                <a:ext cx="330929" cy="33585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 noChangeAspect="1"/>
              </p:cNvCxnSpPr>
              <p:nvPr/>
            </p:nvCxnSpPr>
            <p:spPr>
              <a:xfrm flipH="1">
                <a:off x="1905081" y="5056847"/>
                <a:ext cx="411502" cy="655213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1910462" y="5712060"/>
                <a:ext cx="406121" cy="571550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 noChangeAspect="1"/>
              </p:cNvCxnSpPr>
              <p:nvPr/>
            </p:nvCxnSpPr>
            <p:spPr>
              <a:xfrm flipH="1">
                <a:off x="1697281" y="5712060"/>
                <a:ext cx="213182" cy="339436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H="1">
                <a:off x="4665573" y="5405854"/>
                <a:ext cx="1560860" cy="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 noChangeAspect="1"/>
              </p:cNvCxnSpPr>
              <p:nvPr/>
            </p:nvCxnSpPr>
            <p:spPr>
              <a:xfrm>
                <a:off x="4606023" y="1394062"/>
                <a:ext cx="2518669" cy="401216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 flipH="1" flipV="1">
                <a:off x="2565323" y="5405854"/>
                <a:ext cx="2040700" cy="3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 flipH="1">
              <a:off x="7988625" y="3621750"/>
              <a:ext cx="346720" cy="351877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209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65874" y="4153680"/>
            <a:ext cx="7309354" cy="1290997"/>
            <a:chOff x="1301246" y="2519002"/>
            <a:chExt cx="7309354" cy="12909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cxnSp>
        <p:nvCxnSpPr>
          <p:cNvPr id="8" name="Straight Connector 7"/>
          <p:cNvCxnSpPr>
            <a:cxnSpLocks/>
          </p:cNvCxnSpPr>
          <p:nvPr/>
        </p:nvCxnSpPr>
        <p:spPr>
          <a:xfrm>
            <a:off x="1920875" y="4335488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Single Statistic vs. Feature Vector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876977" y="3038761"/>
            <a:ext cx="1248321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95380" y="3038761"/>
            <a:ext cx="2092668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7304" y="2542401"/>
            <a:ext cx="73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66221" y="2542401"/>
            <a:ext cx="7960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</a:t>
            </a:r>
            <a:r>
              <a:rPr lang="en-US" sz="2400" i="1" dirty="0">
                <a:latin typeface="Times New Roman"/>
                <a:cs typeface="Times New Roman"/>
              </a:rPr>
              <a:t> 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F</a:t>
            </a:r>
            <a:r>
              <a:rPr lang="en-US" sz="2400" i="1" baseline="-25000" dirty="0">
                <a:latin typeface="Times New Roman"/>
                <a:cs typeface="Times New Roman"/>
              </a:rPr>
              <a:t>ST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G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IBS</a:t>
            </a:r>
            <a:r>
              <a:rPr lang="en-US" sz="2400" dirty="0">
                <a:latin typeface="Times New Roman"/>
                <a:cs typeface="Times New Roman"/>
              </a:rPr>
              <a:t> …] </a:t>
            </a:r>
            <a:endParaRPr lang="en-US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6373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u="sng" dirty="0">
                <a:latin typeface="Helvetica"/>
                <a:cs typeface="Helvetica"/>
              </a:rPr>
              <a:t>F</a:t>
            </a:r>
            <a:r>
              <a:rPr lang="en-US" sz="3600" dirty="0">
                <a:latin typeface="Helvetica"/>
                <a:cs typeface="Helvetica"/>
              </a:rPr>
              <a:t>inding </a:t>
            </a:r>
            <a:r>
              <a:rPr lang="en-US" sz="3600" u="sng" dirty="0">
                <a:latin typeface="Helvetica"/>
                <a:cs typeface="Helvetica"/>
              </a:rPr>
              <a:t>I</a:t>
            </a:r>
            <a:r>
              <a:rPr lang="en-US" sz="3600" dirty="0">
                <a:latin typeface="Helvetica"/>
                <a:cs typeface="Helvetica"/>
              </a:rPr>
              <a:t>ntrogressed </a:t>
            </a:r>
            <a:r>
              <a:rPr lang="en-US" sz="3600" u="sng" dirty="0">
                <a:latin typeface="Helvetica"/>
                <a:cs typeface="Helvetica"/>
              </a:rPr>
              <a:t>L</a:t>
            </a:r>
            <a:r>
              <a:rPr lang="en-US" sz="3600" dirty="0">
                <a:latin typeface="Helvetica"/>
                <a:cs typeface="Helvetica"/>
              </a:rPr>
              <a:t>oci using </a:t>
            </a:r>
            <a:r>
              <a:rPr lang="en-US" sz="3600" u="sng" dirty="0">
                <a:latin typeface="Helvetica"/>
                <a:cs typeface="Helvetica"/>
              </a:rPr>
              <a:t>E</a:t>
            </a:r>
            <a:r>
              <a:rPr lang="en-US" sz="3600" dirty="0">
                <a:latin typeface="Helvetica"/>
                <a:cs typeface="Helvetica"/>
              </a:rPr>
              <a:t>xtra-</a:t>
            </a:r>
            <a:r>
              <a:rPr lang="en-US" sz="3600" u="sng" dirty="0">
                <a:latin typeface="Helvetica"/>
                <a:cs typeface="Helvetica"/>
              </a:rPr>
              <a:t>T</a:t>
            </a:r>
            <a:r>
              <a:rPr lang="en-US" sz="3600" dirty="0">
                <a:latin typeface="Helvetica"/>
                <a:cs typeface="Helvetica"/>
              </a:rPr>
              <a:t>rees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91769" y="1842887"/>
            <a:ext cx="5612471" cy="3096536"/>
            <a:chOff x="2627699" y="3200809"/>
            <a:chExt cx="4209594" cy="2322535"/>
          </a:xfrm>
        </p:grpSpPr>
        <p:cxnSp>
          <p:nvCxnSpPr>
            <p:cNvPr id="376" name="Straight Connector 375"/>
            <p:cNvCxnSpPr>
              <a:stCxn id="377" idx="2"/>
            </p:cNvCxnSpPr>
            <p:nvPr/>
          </p:nvCxnSpPr>
          <p:spPr>
            <a:xfrm>
              <a:off x="3988559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Rectangle 376"/>
            <p:cNvSpPr/>
            <p:nvPr/>
          </p:nvSpPr>
          <p:spPr>
            <a:xfrm>
              <a:off x="3643808" y="3563705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 err="1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78" name="Straight Connector 377"/>
            <p:cNvCxnSpPr>
              <a:stCxn id="377" idx="2"/>
            </p:cNvCxnSpPr>
            <p:nvPr/>
          </p:nvCxnSpPr>
          <p:spPr>
            <a:xfrm flipH="1">
              <a:off x="3643808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Rectangle 378"/>
            <p:cNvSpPr/>
            <p:nvPr/>
          </p:nvSpPr>
          <p:spPr>
            <a:xfrm>
              <a:off x="3135753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4151862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</a:p>
          </p:txBody>
        </p:sp>
        <p:cxnSp>
          <p:nvCxnSpPr>
            <p:cNvPr id="381" name="Straight Connector 380"/>
            <p:cNvCxnSpPr>
              <a:stCxn id="379" idx="2"/>
            </p:cNvCxnSpPr>
            <p:nvPr/>
          </p:nvCxnSpPr>
          <p:spPr>
            <a:xfrm>
              <a:off x="3480505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79" idx="2"/>
            </p:cNvCxnSpPr>
            <p:nvPr/>
          </p:nvCxnSpPr>
          <p:spPr>
            <a:xfrm flipH="1">
              <a:off x="3135753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80" idx="2"/>
            </p:cNvCxnSpPr>
            <p:nvPr/>
          </p:nvCxnSpPr>
          <p:spPr>
            <a:xfrm>
              <a:off x="4496614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80" idx="2"/>
            </p:cNvCxnSpPr>
            <p:nvPr/>
          </p:nvCxnSpPr>
          <p:spPr>
            <a:xfrm flipH="1">
              <a:off x="4188152" y="4470946"/>
              <a:ext cx="308462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Rectangle 384"/>
            <p:cNvSpPr/>
            <p:nvPr/>
          </p:nvSpPr>
          <p:spPr>
            <a:xfrm>
              <a:off x="3026885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3716387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732496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4079283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4151862" y="3890312"/>
              <a:ext cx="544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&gt;0.1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3440311" y="3890312"/>
              <a:ext cx="50161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≤0.1</a:t>
              </a:r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3618088" y="4543525"/>
              <a:ext cx="5313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&gt;2.0</a:t>
              </a: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2969653" y="4549081"/>
              <a:ext cx="615351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≤2.0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4664051" y="4549081"/>
              <a:ext cx="51285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&gt;1.0</a:t>
              </a:r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4010840" y="4549081"/>
              <a:ext cx="453620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≤1.0</a:t>
              </a:r>
            </a:p>
          </p:txBody>
        </p:sp>
        <p:cxnSp>
          <p:nvCxnSpPr>
            <p:cNvPr id="396" name="Straight Connector 395"/>
            <p:cNvCxnSpPr>
              <a:stCxn id="397" idx="2"/>
            </p:cNvCxnSpPr>
            <p:nvPr/>
          </p:nvCxnSpPr>
          <p:spPr>
            <a:xfrm>
              <a:off x="5943374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Rectangle 396"/>
            <p:cNvSpPr/>
            <p:nvPr/>
          </p:nvSpPr>
          <p:spPr>
            <a:xfrm>
              <a:off x="5754089" y="3345967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Snn</a:t>
              </a:r>
              <a:endParaRPr lang="en-US" sz="1000" i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98" name="Straight Connector 397"/>
            <p:cNvCxnSpPr>
              <a:stCxn id="397" idx="2"/>
            </p:cNvCxnSpPr>
            <p:nvPr/>
          </p:nvCxnSpPr>
          <p:spPr>
            <a:xfrm flipH="1">
              <a:off x="5754089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5664428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H="1">
              <a:off x="5475143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6222320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H="1">
              <a:off x="6052960" y="3844086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6049112" y="3525290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&gt;0.78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399291" y="3525290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≤0.78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677963" y="3787484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&gt;0.6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5253421" y="3817732"/>
              <a:ext cx="38631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≤0.6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6311439" y="3886986"/>
              <a:ext cx="52585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&gt;-0.9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753206" y="3886986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≤-0.9</a:t>
              </a: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4950234" y="3804204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…</a:t>
              </a:r>
            </a:p>
          </p:txBody>
        </p:sp>
        <p:sp>
          <p:nvSpPr>
            <p:cNvPr id="436" name="TextBox 435"/>
            <p:cNvSpPr txBox="1"/>
            <p:nvPr/>
          </p:nvSpPr>
          <p:spPr>
            <a:xfrm rot="5400000">
              <a:off x="5863385" y="4306028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…</a:t>
              </a:r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2627699" y="3200809"/>
              <a:ext cx="4209594" cy="23225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/>
                <a:cs typeface="Helvetica"/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5453885" y="3701624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6011765" y="3704612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40" name="Rectangle 439"/>
            <p:cNvSpPr>
              <a:spLocks noChangeAspect="1"/>
            </p:cNvSpPr>
            <p:nvPr/>
          </p:nvSpPr>
          <p:spPr>
            <a:xfrm>
              <a:off x="5377038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41" name="Rectangle 440"/>
            <p:cNvSpPr>
              <a:spLocks noChangeAspect="1"/>
            </p:cNvSpPr>
            <p:nvPr/>
          </p:nvSpPr>
          <p:spPr>
            <a:xfrm>
              <a:off x="5734084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42" name="Rectangle 441"/>
            <p:cNvSpPr>
              <a:spLocks noChangeAspect="1"/>
            </p:cNvSpPr>
            <p:nvPr/>
          </p:nvSpPr>
          <p:spPr>
            <a:xfrm>
              <a:off x="6307387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43" name="Rectangle 442"/>
            <p:cNvSpPr>
              <a:spLocks noChangeAspect="1"/>
            </p:cNvSpPr>
            <p:nvPr/>
          </p:nvSpPr>
          <p:spPr>
            <a:xfrm>
              <a:off x="5960236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cxnSp>
          <p:nvCxnSpPr>
            <p:cNvPr id="444" name="Straight Connector 443"/>
            <p:cNvCxnSpPr>
              <a:stCxn id="445" idx="2"/>
            </p:cNvCxnSpPr>
            <p:nvPr/>
          </p:nvCxnSpPr>
          <p:spPr>
            <a:xfrm>
              <a:off x="5963893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5774608" y="4505858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G</a:t>
              </a:r>
              <a:r>
                <a:rPr lang="en-US" sz="1000" i="1" baseline="-25000" dirty="0" err="1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46" name="Straight Connector 445"/>
            <p:cNvCxnSpPr>
              <a:stCxn id="445" idx="2"/>
            </p:cNvCxnSpPr>
            <p:nvPr/>
          </p:nvCxnSpPr>
          <p:spPr>
            <a:xfrm flipH="1">
              <a:off x="5774608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5684947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 flipH="1">
              <a:off x="5495662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6242839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>
              <a:off x="6073479" y="5003977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TextBox 450"/>
            <p:cNvSpPr txBox="1"/>
            <p:nvPr/>
          </p:nvSpPr>
          <p:spPr>
            <a:xfrm>
              <a:off x="6069631" y="4685181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&gt;0.05</a:t>
              </a: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5419810" y="4685181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≤0.05</a:t>
              </a:r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5698482" y="4947375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&gt;100</a:t>
              </a:r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5240552" y="4977623"/>
              <a:ext cx="41970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≤100</a:t>
              </a:r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5816773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≤50</a:t>
              </a:r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475143" y="4861515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58" name="Rectangle 457"/>
            <p:cNvSpPr>
              <a:spLocks noChangeAspect="1"/>
            </p:cNvSpPr>
            <p:nvPr/>
          </p:nvSpPr>
          <p:spPr>
            <a:xfrm>
              <a:off x="5397557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59" name="Rectangle 458"/>
            <p:cNvSpPr>
              <a:spLocks noChangeAspect="1"/>
            </p:cNvSpPr>
            <p:nvPr/>
          </p:nvSpPr>
          <p:spPr>
            <a:xfrm>
              <a:off x="5754603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60" name="Rectangle 459"/>
            <p:cNvSpPr>
              <a:spLocks noChangeAspect="1"/>
            </p:cNvSpPr>
            <p:nvPr/>
          </p:nvSpPr>
          <p:spPr>
            <a:xfrm>
              <a:off x="6327906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61" name="Rectangle 460"/>
            <p:cNvSpPr>
              <a:spLocks noChangeAspect="1"/>
            </p:cNvSpPr>
            <p:nvPr/>
          </p:nvSpPr>
          <p:spPr>
            <a:xfrm>
              <a:off x="5980755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6032230" y="4863143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63" name="TextBox 462"/>
            <p:cNvSpPr txBox="1"/>
            <p:nvPr/>
          </p:nvSpPr>
          <p:spPr>
            <a:xfrm>
              <a:off x="6334916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≤50</a:t>
              </a:r>
            </a:p>
          </p:txBody>
        </p:sp>
      </p:grpSp>
      <p:pic>
        <p:nvPicPr>
          <p:cNvPr id="12296" name="Picture 1229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817" y="2153417"/>
            <a:ext cx="1904839" cy="253978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780710" y="6172200"/>
            <a:ext cx="43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Schrider et al. (2018;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7583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Single statistics have little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64" y="1992343"/>
            <a:ext cx="4554636" cy="3676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91701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False positive rate: 5%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761" y="1916410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Helvetica"/>
                <a:cs typeface="Helvetica"/>
              </a:rPr>
              <a:t>G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2761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052953" y="3776183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343"/>
            <a:ext cx="4589363" cy="37048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1536411" y="3776182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64" y="1910601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Helvetica"/>
                <a:cs typeface="Helvetica"/>
              </a:rPr>
              <a:t>d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01893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81317" y="6012062"/>
            <a:ext cx="45929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FILET has exceptional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3920086"/>
            <a:ext cx="2494887" cy="201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97581"/>
            <a:ext cx="2513910" cy="2029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0" y="1265238"/>
            <a:ext cx="6362700" cy="4875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1723" y="6027003"/>
            <a:ext cx="276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FP rate: 5%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6267370"/>
            <a:ext cx="636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False positive rate: 0.09%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968" y="1034405"/>
            <a:ext cx="43906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FILET</a:t>
            </a:r>
            <a:endParaRPr lang="en-US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6641354" y="1336768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d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41354" y="3757833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G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112600" y="3546583"/>
            <a:ext cx="4436561" cy="3385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25889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Summary (introgression)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>
                <a:latin typeface="Helvetica"/>
                <a:cs typeface="Helvetica"/>
              </a:rPr>
              <a:t>Clearly lots of potential here but few attempts at applying ML to this problem so far.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596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5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4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Going in reverse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 presence of phenomenon of interest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Capture properties of genealogy with vector of statistics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alignment</a:t>
            </a:r>
          </a:p>
        </p:txBody>
      </p:sp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7-01-16 at 7.24.4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462" y="1199874"/>
            <a:ext cx="1684193" cy="158888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62395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395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384209" y="3275287"/>
            <a:ext cx="1721670" cy="1279506"/>
            <a:chOff x="4845507" y="1601466"/>
            <a:chExt cx="3841293" cy="2854773"/>
          </a:xfrm>
        </p:grpSpPr>
        <p:grpSp>
          <p:nvGrpSpPr>
            <p:cNvPr id="30" name="Group 29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449892" y="3275287"/>
            <a:ext cx="13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</a:t>
            </a:r>
            <a:r>
              <a:rPr lang="en-US" i="1" dirty="0"/>
              <a:t>iHS, </a:t>
            </a:r>
            <a:r>
              <a:rPr lang="en-US" i="1" dirty="0" err="1"/>
              <a:t>nSL</a:t>
            </a:r>
            <a:endParaRPr lang="en-US" i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957655" y="1543927"/>
            <a:ext cx="146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Sweep or no?</a:t>
            </a:r>
          </a:p>
        </p:txBody>
      </p:sp>
    </p:spTree>
    <p:extLst>
      <p:ext uri="{BB962C8B-B14F-4D97-AF65-F5344CB8AC3E}">
        <p14:creationId xmlns:p14="http://schemas.microsoft.com/office/powerpoint/2010/main" val="336766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Inference via Convolutional Neural Network (CNN)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 presence of phenomenon of interest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Capture properties of genealogy with vector of </a:t>
            </a:r>
            <a:r>
              <a:rPr lang="en-US" dirty="0" err="1">
                <a:solidFill>
                  <a:schemeClr val="bg1"/>
                </a:solidFill>
              </a:rPr>
              <a:t>statistcs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alignment</a:t>
            </a:r>
          </a:p>
        </p:txBody>
      </p:sp>
      <p:cxnSp>
        <p:nvCxnSpPr>
          <p:cNvPr id="8" name="Straight Arrow Connector 7"/>
          <p:cNvCxnSpPr>
            <a:stCxn id="4" idx="2"/>
            <a:endCxn id="6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97237" y="2067026"/>
            <a:ext cx="797206" cy="3728752"/>
          </a:xfrm>
          <a:custGeom>
            <a:avLst/>
            <a:gdLst>
              <a:gd name="connsiteX0" fmla="*/ 797206 w 797206"/>
              <a:gd name="connsiteY0" fmla="*/ 3728752 h 3728752"/>
              <a:gd name="connsiteX1" fmla="*/ 19 w 797206"/>
              <a:gd name="connsiteY1" fmla="*/ 1715766 h 3728752"/>
              <a:gd name="connsiteX2" fmla="*/ 770182 w 797206"/>
              <a:gd name="connsiteY2" fmla="*/ 0 h 372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206" h="3728752">
                <a:moveTo>
                  <a:pt x="797206" y="3728752"/>
                </a:moveTo>
                <a:cubicBezTo>
                  <a:pt x="400864" y="3032988"/>
                  <a:pt x="4523" y="2337225"/>
                  <a:pt x="19" y="1715766"/>
                </a:cubicBezTo>
                <a:cubicBezTo>
                  <a:pt x="-4485" y="1094307"/>
                  <a:pt x="770182" y="0"/>
                  <a:pt x="770182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29629" y="2904644"/>
            <a:ext cx="3729212" cy="196958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29629" y="2904644"/>
            <a:ext cx="3729212" cy="196958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7973" y="3852805"/>
            <a:ext cx="247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Flagel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795" y="1367192"/>
            <a:ext cx="2412624" cy="2412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367" y="4264008"/>
            <a:ext cx="4162156" cy="21697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04214" y="6550223"/>
            <a:ext cx="2350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 credit: </a:t>
            </a:r>
            <a:r>
              <a:rPr lang="en-US" sz="1400" dirty="0" err="1"/>
              <a:t>techcrunch.com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673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i="1" dirty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4800" dirty="0">
                <a:latin typeface="Calibri"/>
                <a:ea typeface="Lucida Grande"/>
                <a:cs typeface="Calibri"/>
              </a:rPr>
              <a:t> (nucleotide diversity)</a:t>
            </a:r>
            <a:endParaRPr lang="en-US" sz="48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064" y="1615420"/>
            <a:ext cx="858025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2800" dirty="0">
                <a:latin typeface="Times New Roman"/>
                <a:ea typeface="Lucida Grande"/>
                <a:cs typeface="Times New Roman"/>
              </a:rPr>
              <a:t>: </a:t>
            </a:r>
            <a:r>
              <a:rPr lang="en-US" sz="2800" dirty="0"/>
              <a:t>Average pairwise diversity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we grab two random chromosomes, how likely are they to be a heterozygote?</a:t>
            </a:r>
          </a:p>
          <a:p>
            <a:r>
              <a:rPr lang="en-US" sz="2400" dirty="0"/>
              <a:t>Can be measured at one site or averaged/summed across sites</a:t>
            </a:r>
          </a:p>
          <a:p>
            <a:endParaRPr lang="en-US" sz="2400" dirty="0"/>
          </a:p>
          <a:p>
            <a:r>
              <a:rPr lang="en-US" sz="2400" dirty="0"/>
              <a:t>Intimately connected to several key population genetic models/processes</a:t>
            </a:r>
            <a:endParaRPr lang="en-US" sz="2000" dirty="0"/>
          </a:p>
          <a:p>
            <a:endParaRPr lang="en-US" sz="2000" dirty="0"/>
          </a:p>
          <a:p>
            <a:r>
              <a:rPr lang="en-US" sz="2400" dirty="0"/>
              <a:t>But not very useful for inference, on its own</a:t>
            </a:r>
            <a:r>
              <a:rPr lang="mr-IN" sz="2400" dirty="0"/>
              <a:t>…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658347"/>
              </p:ext>
            </p:extLst>
          </p:nvPr>
        </p:nvGraphicFramePr>
        <p:xfrm>
          <a:off x="3025775" y="2020888"/>
          <a:ext cx="2497138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" name="Equation" r:id="rId4" imgW="1079500" imgH="495300" progId="Equation.3">
                  <p:embed/>
                </p:oleObj>
              </mc:Choice>
              <mc:Fallback>
                <p:oleObj name="Equation" r:id="rId4" imgW="1079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5775" y="2020888"/>
                        <a:ext cx="2497138" cy="114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25792" y="1938652"/>
            <a:ext cx="2588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</a:t>
            </a:r>
            <a:r>
              <a:rPr lang="en-US" sz="2000" i="1" dirty="0"/>
              <a:t>n</a:t>
            </a:r>
            <a:r>
              <a:rPr lang="en-US" sz="2000" dirty="0"/>
              <a:t>=sample size</a:t>
            </a:r>
          </a:p>
          <a:p>
            <a:r>
              <a:rPr lang="en-US" sz="2000" i="1" dirty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2000" i="1" baseline="-25000" dirty="0" err="1">
                <a:latin typeface="Times New Roman"/>
                <a:cs typeface="Times New Roman"/>
              </a:rPr>
              <a:t>i</a:t>
            </a:r>
            <a:r>
              <a:rPr lang="en-US" sz="2000" baseline="-25000" dirty="0" err="1">
                <a:latin typeface="Times New Roman"/>
                <a:cs typeface="Times New Roman"/>
              </a:rPr>
              <a:t>,</a:t>
            </a:r>
            <a:r>
              <a:rPr lang="en-US" sz="2000" i="1" baseline="-25000" dirty="0" err="1">
                <a:latin typeface="Times New Roman"/>
                <a:cs typeface="Times New Roman"/>
              </a:rPr>
              <a:t>j</a:t>
            </a:r>
            <a:r>
              <a:rPr lang="en-US" sz="2000" dirty="0"/>
              <a:t>=the fraction of sites that differ between sequences </a:t>
            </a:r>
            <a:r>
              <a:rPr lang="en-US" sz="2000" i="1" dirty="0" err="1">
                <a:latin typeface="Times New Roman"/>
                <a:cs typeface="Times New Roman"/>
              </a:rPr>
              <a:t>i</a:t>
            </a:r>
            <a:r>
              <a:rPr lang="en-US" sz="2000" dirty="0"/>
              <a:t> and </a:t>
            </a:r>
            <a:r>
              <a:rPr lang="en-US" sz="2000" i="1" dirty="0">
                <a:latin typeface="Times New Roman"/>
                <a:cs typeface="Times New Roman"/>
              </a:rPr>
              <a:t>j</a:t>
            </a:r>
            <a:r>
              <a:rPr lang="en-US" sz="20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0866" y="6487067"/>
            <a:ext cx="268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Nei</a:t>
            </a:r>
            <a:r>
              <a:rPr lang="en-US" dirty="0"/>
              <a:t> and Li (1979)</a:t>
            </a:r>
          </a:p>
        </p:txBody>
      </p:sp>
    </p:spTree>
    <p:extLst>
      <p:ext uri="{BB962C8B-B14F-4D97-AF65-F5344CB8AC3E}">
        <p14:creationId xmlns:p14="http://schemas.microsoft.com/office/powerpoint/2010/main" val="1112491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made by </a:t>
            </a:r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/>
              <a:t>Karn</a:t>
            </a:r>
            <a:r>
              <a:rPr lang="en-US" dirty="0"/>
              <a:t> using Adam Harley’s awesome interactive tool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6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What if this is our input?</a:t>
            </a:r>
          </a:p>
        </p:txBody>
      </p:sp>
      <p:pic>
        <p:nvPicPr>
          <p:cNvPr id="8" name="Picture 7" descr="Figure_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0875" y="1952965"/>
            <a:ext cx="5148165" cy="27073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47695" y="280118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1749" y="4580913"/>
            <a:ext cx="397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Genomic positions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22251" y="2990695"/>
            <a:ext cx="204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88" y="5576238"/>
            <a:ext cx="912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can we infer about a population sample’s evolutionary history using a CNN?</a:t>
            </a:r>
          </a:p>
        </p:txBody>
      </p:sp>
    </p:spTree>
    <p:extLst>
      <p:ext uri="{BB962C8B-B14F-4D97-AF65-F5344CB8AC3E}">
        <p14:creationId xmlns:p14="http://schemas.microsoft.com/office/powerpoint/2010/main" val="366180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Introgression via classification</a:t>
            </a:r>
          </a:p>
        </p:txBody>
      </p: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569737" y="2089172"/>
            <a:ext cx="7937309" cy="1621285"/>
            <a:chOff x="242204" y="1800672"/>
            <a:chExt cx="3939394" cy="804666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587624" y="213071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03994" y="213071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242204" y="213071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49414" y="213071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58574" y="180067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49414" y="180067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 noChangeAspect="1"/>
            </p:cNvCxnSpPr>
            <p:nvPr/>
          </p:nvCxnSpPr>
          <p:spPr>
            <a:xfrm flipH="1">
              <a:off x="434145" y="1800672"/>
              <a:ext cx="371325" cy="591243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33573" y="2390746"/>
              <a:ext cx="125458" cy="200942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 noChangeAspect="1"/>
            </p:cNvCxnSpPr>
            <p:nvPr/>
          </p:nvCxnSpPr>
          <p:spPr>
            <a:xfrm>
              <a:off x="803994" y="1800672"/>
              <a:ext cx="437479" cy="69689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>
              <a:off x="1188055" y="2498260"/>
              <a:ext cx="53418" cy="54213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>
              <a:off x="368010" y="2391917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368879" y="2497681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 noChangeAspect="1"/>
            </p:cNvCxnSpPr>
            <p:nvPr/>
          </p:nvCxnSpPr>
          <p:spPr>
            <a:xfrm flipH="1">
              <a:off x="303628" y="2497681"/>
              <a:ext cx="65252" cy="10389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>
              <a:off x="1241473" y="2498260"/>
              <a:ext cx="57553" cy="91681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976240" y="213210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92610" y="213210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630820" y="213210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538030" y="213210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47190" y="180206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38030" y="180206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 noChangeAspect="1"/>
            </p:cNvCxnSpPr>
            <p:nvPr/>
          </p:nvCxnSpPr>
          <p:spPr>
            <a:xfrm flipH="1">
              <a:off x="1822761" y="1802062"/>
              <a:ext cx="371325" cy="59124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>
              <a:off x="1849894" y="2544617"/>
              <a:ext cx="35562" cy="56959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>
              <a:off x="2192610" y="1802062"/>
              <a:ext cx="370424" cy="590074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 noChangeAspect="1"/>
            </p:cNvCxnSpPr>
            <p:nvPr/>
          </p:nvCxnSpPr>
          <p:spPr>
            <a:xfrm flipH="1">
              <a:off x="1756626" y="2393307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1757495" y="2499071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 noChangeAspect="1"/>
            </p:cNvCxnSpPr>
            <p:nvPr/>
          </p:nvCxnSpPr>
          <p:spPr>
            <a:xfrm flipH="1">
              <a:off x="1693117" y="2499071"/>
              <a:ext cx="64379" cy="10250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 noChangeAspect="1"/>
            </p:cNvCxnSpPr>
            <p:nvPr/>
          </p:nvCxnSpPr>
          <p:spPr>
            <a:xfrm>
              <a:off x="2627699" y="2495842"/>
              <a:ext cx="59943" cy="9548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2563034" y="2390416"/>
              <a:ext cx="67055" cy="106816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2203564" y="2553862"/>
              <a:ext cx="382585" cy="899"/>
            </a:xfrm>
            <a:prstGeom prst="line">
              <a:avLst/>
            </a:prstGeom>
            <a:ln w="28575" cmpd="sng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>
              <a:off x="2578691" y="2550799"/>
              <a:ext cx="34236" cy="54539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1847190" y="2553862"/>
              <a:ext cx="352459" cy="1797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790835" y="2463400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13263" y="2134476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29633" y="2134476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3067843" y="2134476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975053" y="2134476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284213" y="1804434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75053" y="1804434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 noChangeAspect="1"/>
            </p:cNvCxnSpPr>
            <p:nvPr/>
          </p:nvCxnSpPr>
          <p:spPr>
            <a:xfrm flipH="1">
              <a:off x="3259784" y="1804434"/>
              <a:ext cx="371325" cy="59124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 noChangeAspect="1"/>
            </p:cNvCxnSpPr>
            <p:nvPr/>
          </p:nvCxnSpPr>
          <p:spPr>
            <a:xfrm>
              <a:off x="3286917" y="2546989"/>
              <a:ext cx="35562" cy="56959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>
              <a:off x="3629633" y="1804434"/>
              <a:ext cx="370424" cy="590074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H="1">
              <a:off x="4013694" y="2502022"/>
              <a:ext cx="53418" cy="5421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3193649" y="2395679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3194518" y="2501443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 noChangeAspect="1"/>
            </p:cNvCxnSpPr>
            <p:nvPr/>
          </p:nvCxnSpPr>
          <p:spPr>
            <a:xfrm flipH="1">
              <a:off x="3129267" y="2501443"/>
              <a:ext cx="65252" cy="10389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4000057" y="2392788"/>
              <a:ext cx="67055" cy="106816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>
              <a:off x="3640587" y="2556234"/>
              <a:ext cx="373107" cy="3187"/>
            </a:xfrm>
            <a:prstGeom prst="line">
              <a:avLst/>
            </a:prstGeom>
            <a:ln w="28575" cmpd="sng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3284213" y="2556234"/>
              <a:ext cx="352459" cy="1797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 noChangeAspect="1"/>
            </p:cNvCxnSpPr>
            <p:nvPr/>
          </p:nvCxnSpPr>
          <p:spPr>
            <a:xfrm flipH="1">
              <a:off x="3975053" y="2554040"/>
              <a:ext cx="40883" cy="4149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 noChangeAspect="1"/>
            </p:cNvCxnSpPr>
            <p:nvPr/>
          </p:nvCxnSpPr>
          <p:spPr>
            <a:xfrm>
              <a:off x="4065939" y="2499604"/>
              <a:ext cx="59072" cy="94098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001248" y="4299489"/>
            <a:ext cx="7309354" cy="1290997"/>
            <a:chOff x="1301246" y="2519002"/>
            <a:chExt cx="7309354" cy="129099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65" name="Freeform 64"/>
          <p:cNvSpPr/>
          <p:nvPr/>
        </p:nvSpPr>
        <p:spPr>
          <a:xfrm>
            <a:off x="377929" y="3777454"/>
            <a:ext cx="8361658" cy="681618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2144296" y="4481297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6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tHeat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115"/>
          <a:stretch/>
        </p:blipFill>
        <p:spPr>
          <a:xfrm>
            <a:off x="20958" y="1725726"/>
            <a:ext cx="4559060" cy="377767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CNN &gt; FILET</a:t>
            </a:r>
          </a:p>
        </p:txBody>
      </p:sp>
      <p:pic>
        <p:nvPicPr>
          <p:cNvPr id="5" name="Picture 4" descr="filetHeat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39"/>
          <a:stretch/>
        </p:blipFill>
        <p:spPr>
          <a:xfrm>
            <a:off x="4580018" y="1725726"/>
            <a:ext cx="4575096" cy="3777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0710" y="6172200"/>
            <a:ext cx="43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Flagel</a:t>
            </a:r>
            <a:r>
              <a:rPr lang="en-US" dirty="0"/>
              <a:t> et al. (2019; </a:t>
            </a:r>
            <a:r>
              <a:rPr lang="en-US" i="1" dirty="0"/>
              <a:t>MBE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7427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EA9346-E25B-2246-955D-A8524F2A3725}"/>
              </a:ext>
            </a:extLst>
          </p:cNvPr>
          <p:cNvSpPr txBox="1"/>
          <p:nvPr/>
        </p:nvSpPr>
        <p:spPr>
          <a:xfrm>
            <a:off x="7294776" y="648866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Gower et al. 2020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7D54CB-7A3D-524F-B6CE-25FD25DF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830" y="1127850"/>
            <a:ext cx="4776339" cy="53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939DCA-E3BD-A84A-A58C-26B9B32524C1}"/>
              </a:ext>
            </a:extLst>
          </p:cNvPr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Adaptive introgression</a:t>
            </a:r>
          </a:p>
        </p:txBody>
      </p:sp>
    </p:spTree>
    <p:extLst>
      <p:ext uri="{BB962C8B-B14F-4D97-AF65-F5344CB8AC3E}">
        <p14:creationId xmlns:p14="http://schemas.microsoft.com/office/powerpoint/2010/main" val="1929139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nnShic_JPT_3class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44260" y="3092488"/>
            <a:ext cx="4013200" cy="3302000"/>
          </a:xfrm>
          <a:prstGeom prst="rect">
            <a:avLst/>
          </a:prstGeom>
        </p:spPr>
      </p:pic>
      <p:pic>
        <p:nvPicPr>
          <p:cNvPr id="14" name="Picture 13" descr="ogShic_JPT_3cla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1" y="3092488"/>
            <a:ext cx="4013200" cy="3302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25283" y="3159113"/>
            <a:ext cx="997983" cy="53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71674" y="3159113"/>
            <a:ext cx="997983" cy="53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Detecting sweeps:</a:t>
            </a:r>
          </a:p>
          <a:p>
            <a:r>
              <a:rPr lang="en-US" sz="2800" dirty="0"/>
              <a:t>121 features vs. alignment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095" y="2574150"/>
            <a:ext cx="4077197" cy="319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961" y="2060141"/>
            <a:ext cx="2762398" cy="1569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5339" y="253050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4308" y="2106392"/>
            <a:ext cx="878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S/HIC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24548" y="1598476"/>
            <a:ext cx="746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942297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ig.5.tif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612"/>
          <a:stretch/>
        </p:blipFill>
        <p:spPr>
          <a:xfrm>
            <a:off x="1107588" y="2766141"/>
            <a:ext cx="6743096" cy="305793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Inferring recombination rates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226361" y="5555021"/>
            <a:ext cx="2222646" cy="97928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True </a:t>
            </a:r>
            <a:r>
              <a:rPr lang="en-US" sz="1400" dirty="0" err="1"/>
              <a:t>recomb</a:t>
            </a:r>
            <a:r>
              <a:rPr lang="en-US" sz="1400" dirty="0"/>
              <a:t> rate</a:t>
            </a:r>
          </a:p>
          <a:p>
            <a:pPr algn="ctr"/>
            <a:endParaRPr lang="en-US" sz="1400" dirty="0"/>
          </a:p>
          <a:p>
            <a:pPr algn="ctr"/>
            <a:r>
              <a:rPr lang="en-US" dirty="0"/>
              <a:t>RMSE: 0.0126</a:t>
            </a:r>
          </a:p>
          <a:p>
            <a:pPr algn="ctr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 </a:t>
            </a:r>
            <a:r>
              <a:rPr lang="en-US" baseline="30000" dirty="0"/>
              <a:t> </a:t>
            </a:r>
            <a:r>
              <a:rPr lang="en-US" dirty="0"/>
              <a:t>0.862</a:t>
            </a:r>
          </a:p>
        </p:txBody>
      </p:sp>
      <p:sp>
        <p:nvSpPr>
          <p:cNvPr id="9" name="Rectangle 8"/>
          <p:cNvSpPr/>
          <p:nvPr/>
        </p:nvSpPr>
        <p:spPr>
          <a:xfrm>
            <a:off x="1973222" y="5555021"/>
            <a:ext cx="2222646" cy="97928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True </a:t>
            </a:r>
            <a:r>
              <a:rPr lang="en-US" sz="1400" dirty="0" err="1"/>
              <a:t>recomb</a:t>
            </a:r>
            <a:r>
              <a:rPr lang="en-US" sz="1400" dirty="0"/>
              <a:t> rate</a:t>
            </a:r>
          </a:p>
          <a:p>
            <a:pPr algn="ctr"/>
            <a:endParaRPr lang="en-US" sz="1400" dirty="0"/>
          </a:p>
          <a:p>
            <a:pPr algn="ctr"/>
            <a:r>
              <a:rPr lang="en-US" dirty="0"/>
              <a:t>RMSE: 0.0160</a:t>
            </a:r>
          </a:p>
          <a:p>
            <a:pPr algn="ctr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 </a:t>
            </a:r>
            <a:r>
              <a:rPr lang="en-US" baseline="30000" dirty="0"/>
              <a:t> </a:t>
            </a:r>
            <a:r>
              <a:rPr lang="en-US" dirty="0"/>
              <a:t>0.768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3854" y="2617093"/>
            <a:ext cx="253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LDHat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987302" y="2617093"/>
            <a:ext cx="257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CNN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5941" y="3661203"/>
            <a:ext cx="130162" cy="1067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174368" y="4015586"/>
            <a:ext cx="2222646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Predicted </a:t>
            </a:r>
            <a:r>
              <a:rPr lang="en-US" sz="1400" dirty="0" err="1"/>
              <a:t>recomb</a:t>
            </a:r>
            <a:r>
              <a:rPr lang="en-US" sz="1400" dirty="0"/>
              <a:t> rate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67" y="1030112"/>
            <a:ext cx="774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Simulations for training (CNN) and testing (both):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20 kb loci (human-</a:t>
            </a:r>
            <a:r>
              <a:rPr lang="en-US" sz="2400" dirty="0" err="1"/>
              <a:t>ish</a:t>
            </a:r>
            <a:r>
              <a:rPr lang="en-US" sz="2400" dirty="0"/>
              <a:t> parameters)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variable </a:t>
            </a:r>
            <a:r>
              <a:rPr lang="en-US" sz="2400" i="1" dirty="0"/>
              <a:t>N</a:t>
            </a:r>
            <a:r>
              <a:rPr lang="en-US" sz="2400" i="1" baseline="-25000" dirty="0"/>
              <a:t>e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variable recombination rate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96376" y="3415336"/>
            <a:ext cx="262509" cy="16486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A8C5F-96D7-B440-9698-056B63F1FE3C}"/>
              </a:ext>
            </a:extLst>
          </p:cNvPr>
          <p:cNvSpPr/>
          <p:nvPr/>
        </p:nvSpPr>
        <p:spPr>
          <a:xfrm>
            <a:off x="1829853" y="3224444"/>
            <a:ext cx="636608" cy="613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F8E6D3-678C-CB45-B1C1-D53B659CA8D6}"/>
              </a:ext>
            </a:extLst>
          </p:cNvPr>
          <p:cNvSpPr/>
          <p:nvPr/>
        </p:nvSpPr>
        <p:spPr>
          <a:xfrm>
            <a:off x="5097279" y="3136884"/>
            <a:ext cx="636608" cy="613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0C961-8D83-E44D-A8DB-C6CF146160B6}"/>
              </a:ext>
            </a:extLst>
          </p:cNvPr>
          <p:cNvSpPr txBox="1"/>
          <p:nvPr/>
        </p:nvSpPr>
        <p:spPr>
          <a:xfrm>
            <a:off x="7375503" y="6488668"/>
            <a:ext cx="176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Flagel et al. 2019</a:t>
            </a:r>
          </a:p>
        </p:txBody>
      </p:sp>
    </p:spTree>
    <p:extLst>
      <p:ext uri="{BB962C8B-B14F-4D97-AF65-F5344CB8AC3E}">
        <p14:creationId xmlns:p14="http://schemas.microsoft.com/office/powerpoint/2010/main" val="723741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12DE-9998-DD4C-BD14-249B1288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recombination hotspots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B4829-E30B-0C4C-BE03-828EF7AC6194}"/>
              </a:ext>
            </a:extLst>
          </p:cNvPr>
          <p:cNvSpPr txBox="1"/>
          <p:nvPr/>
        </p:nvSpPr>
        <p:spPr>
          <a:xfrm>
            <a:off x="7442509" y="648866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 et al.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0ADF0-3E60-1E4D-B8D6-EB85523E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1762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96BE6-8413-8C44-BA09-415C10F0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73" y="2978326"/>
            <a:ext cx="4907666" cy="36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56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7A38-CE87-5449-BEF4-5B77AEEF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recombination rates with a GRU</a:t>
            </a:r>
          </a:p>
        </p:txBody>
      </p:sp>
      <p:pic>
        <p:nvPicPr>
          <p:cNvPr id="7170" name="Picture 2" descr="(A) Recombination rate predictions for a simulated Drosophila chromosome (black line) using ReLERNN for individually sequenced genomes (red line). The recombination landscape was simulated for n = 20 chromosomes under constant population size using msprime (Kelleher et al. 2016), with per-base crossover rates taken from D. melanogaster chromosome 2L (Comeron et al. 2012). Gray ribbons represent 95% CI. R2 is reported for the general linear model of predicted rates on true rates and mean absolute error was calculated across all 100-kb windows. (B) Distribution of raw error (rpredicted−rtrue) using ReLERNN for Pool-seq data. Pools simulated from the same recombination landscape as above, with n = 20 and (C) n = 50 chromosomes across a range of simulated read depths (0.5× to 5×; Inf represents infinite simulated sequencing depth). Both the bootstrap-corrected predictions (red) and the nonbootstrap-corrected (NBSC; white) predictions are shown.">
            <a:extLst>
              <a:ext uri="{FF2B5EF4-FFF2-40B4-BE49-F238E27FC236}">
                <a16:creationId xmlns:a16="http://schemas.microsoft.com/office/drawing/2014/main" id="{742B6855-B38B-4A48-B95E-A9AE9707E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2"/>
          <a:stretch/>
        </p:blipFill>
        <p:spPr bwMode="auto">
          <a:xfrm>
            <a:off x="907218" y="2148681"/>
            <a:ext cx="7383471" cy="306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7B39E-C4F0-2C44-9DB0-1FA7CE044FA5}"/>
              </a:ext>
            </a:extLst>
          </p:cNvPr>
          <p:cNvSpPr txBox="1"/>
          <p:nvPr/>
        </p:nvSpPr>
        <p:spPr>
          <a:xfrm>
            <a:off x="7288620" y="6488668"/>
            <a:ext cx="18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Adrion et al. 2020</a:t>
            </a:r>
          </a:p>
        </p:txBody>
      </p:sp>
    </p:spTree>
    <p:extLst>
      <p:ext uri="{BB962C8B-B14F-4D97-AF65-F5344CB8AC3E}">
        <p14:creationId xmlns:p14="http://schemas.microsoft.com/office/powerpoint/2010/main" val="3896405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rec rate in </a:t>
            </a:r>
            <a:r>
              <a:rPr lang="en-US" dirty="0" err="1"/>
              <a:t>tetraploids</a:t>
            </a:r>
            <a:endParaRPr lang="en-US" dirty="0"/>
          </a:p>
        </p:txBody>
      </p:sp>
      <p:pic>
        <p:nvPicPr>
          <p:cNvPr id="7" name="Picture 6" descr="fig.5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12" t="48898"/>
          <a:stretch/>
        </p:blipFill>
        <p:spPr>
          <a:xfrm>
            <a:off x="2267576" y="1439583"/>
            <a:ext cx="4532926" cy="4049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61733" y="5418939"/>
            <a:ext cx="2222646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RMSE: 0.012</a:t>
            </a:r>
          </a:p>
          <a:p>
            <a:pPr algn="ctr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 </a:t>
            </a:r>
            <a:r>
              <a:rPr lang="en-US" baseline="30000" dirty="0"/>
              <a:t> </a:t>
            </a:r>
            <a:r>
              <a:rPr lang="en-US" dirty="0"/>
              <a:t>0.83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D0E49-4A46-0341-9E45-C36D22C80CBF}"/>
              </a:ext>
            </a:extLst>
          </p:cNvPr>
          <p:cNvSpPr/>
          <p:nvPr/>
        </p:nvSpPr>
        <p:spPr>
          <a:xfrm>
            <a:off x="3343429" y="1921397"/>
            <a:ext cx="636608" cy="613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C36B6-5597-8C4B-B6B8-977E6B46FB18}"/>
              </a:ext>
            </a:extLst>
          </p:cNvPr>
          <p:cNvSpPr txBox="1"/>
          <p:nvPr/>
        </p:nvSpPr>
        <p:spPr>
          <a:xfrm>
            <a:off x="7375503" y="6488668"/>
            <a:ext cx="176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Flagel et al. 2019</a:t>
            </a:r>
          </a:p>
        </p:txBody>
      </p:sp>
    </p:spTree>
    <p:extLst>
      <p:ext uri="{BB962C8B-B14F-4D97-AF65-F5344CB8AC3E}">
        <p14:creationId xmlns:p14="http://schemas.microsoft.com/office/powerpoint/2010/main" val="226885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222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Capturing information in the alignment with summary statistics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75351" y="6146037"/>
            <a:ext cx="6183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Pavlidis</a:t>
            </a:r>
            <a:r>
              <a:rPr lang="en-US" dirty="0"/>
              <a:t> et al. (2010), Lin et al. (2011), Ronen et al. (2013)</a:t>
            </a:r>
          </a:p>
          <a:p>
            <a:r>
              <a:rPr lang="en-US" dirty="0" err="1"/>
              <a:t>Pudlo</a:t>
            </a:r>
            <a:r>
              <a:rPr lang="en-US" dirty="0"/>
              <a:t> et al. (2014), </a:t>
            </a:r>
            <a:r>
              <a:rPr lang="en-US" dirty="0" err="1"/>
              <a:t>Pybus</a:t>
            </a:r>
            <a:r>
              <a:rPr lang="en-US" dirty="0"/>
              <a:t> et al. (2015), Schrider and Kern (2016)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010366" y="324158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1158177" y="1593386"/>
            <a:ext cx="1721670" cy="1279506"/>
            <a:chOff x="4845507" y="1601466"/>
            <a:chExt cx="3841293" cy="2854773"/>
          </a:xfrm>
        </p:grpSpPr>
        <p:grpSp>
          <p:nvGrpSpPr>
            <p:cNvPr id="31" name="Group 30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1806753" y="2872892"/>
            <a:ext cx="36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ea typeface="Lucida Grande"/>
                <a:cs typeface="Calibri"/>
              </a:rPr>
              <a:t>π</a:t>
            </a:r>
            <a:endParaRPr lang="en-US" i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9" y="3689247"/>
            <a:ext cx="3843973" cy="141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024" y="3055595"/>
            <a:ext cx="4366400" cy="373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5578" y="2405857"/>
            <a:ext cx="44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54024" y="3683129"/>
            <a:ext cx="436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More statistics → more information about the genealogy → more power!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Machine learning is well suited for this.</a:t>
            </a:r>
          </a:p>
        </p:txBody>
      </p:sp>
    </p:spTree>
    <p:extLst>
      <p:ext uri="{BB962C8B-B14F-4D97-AF65-F5344CB8AC3E}">
        <p14:creationId xmlns:p14="http://schemas.microsoft.com/office/powerpoint/2010/main" val="143839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551025" y="2114642"/>
            <a:ext cx="6230084" cy="2927908"/>
            <a:chOff x="4762431" y="551515"/>
            <a:chExt cx="4769479" cy="2927908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5134089" y="2990117"/>
              <a:ext cx="371268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144518" y="930283"/>
              <a:ext cx="0" cy="20598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 rot="16200000">
              <a:off x="3946604" y="1746111"/>
              <a:ext cx="2000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Population size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1764" y="3110091"/>
              <a:ext cx="3715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Time</a:t>
              </a:r>
            </a:p>
          </p:txBody>
        </p:sp>
        <p:cxnSp>
          <p:nvCxnSpPr>
            <p:cNvPr id="28" name="Elbow Connector 27"/>
            <p:cNvCxnSpPr/>
            <p:nvPr/>
          </p:nvCxnSpPr>
          <p:spPr>
            <a:xfrm>
              <a:off x="5144518" y="1987205"/>
              <a:ext cx="2081969" cy="653969"/>
            </a:xfrm>
            <a:prstGeom prst="bentConnector3">
              <a:avLst>
                <a:gd name="adj1" fmla="val 77136"/>
              </a:avLst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6884261" y="930283"/>
              <a:ext cx="1962513" cy="1710892"/>
            </a:xfrm>
            <a:prstGeom prst="bentConnector3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144518" y="1617872"/>
              <a:ext cx="160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1028" y="551515"/>
              <a:ext cx="985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baseline="-25000" dirty="0">
                  <a:latin typeface="Times New Roman"/>
                  <a:cs typeface="Times New Roman"/>
                </a:rPr>
                <a:t>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51409" y="2271842"/>
              <a:ext cx="1109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baseline="-25000" dirty="0">
                  <a:latin typeface="Times New Roman"/>
                  <a:cs typeface="Times New Roman"/>
                </a:rPr>
                <a:t>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751408" y="920847"/>
              <a:ext cx="0" cy="205983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861028" y="930284"/>
              <a:ext cx="0" cy="205983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801264" y="2603034"/>
              <a:ext cx="149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T</a:t>
              </a:r>
              <a:r>
                <a:rPr lang="en-US" baseline="-25000" dirty="0">
                  <a:latin typeface="Times New Roman"/>
                  <a:cs typeface="Times New Roman"/>
                </a:rPr>
                <a:t>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10297" y="2606392"/>
              <a:ext cx="149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latin typeface="Times New Roman"/>
                  <a:cs typeface="Times New Roman"/>
                </a:rPr>
                <a:t>T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857180" y="3110090"/>
              <a:ext cx="1674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Present</a:t>
              </a:r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Inferring demographic parameters</a:t>
            </a:r>
          </a:p>
        </p:txBody>
      </p:sp>
    </p:spTree>
    <p:extLst>
      <p:ext uri="{BB962C8B-B14F-4D97-AF65-F5344CB8AC3E}">
        <p14:creationId xmlns:p14="http://schemas.microsoft.com/office/powerpoint/2010/main" val="4048070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Inferring demographic parameters</a:t>
            </a:r>
          </a:p>
        </p:txBody>
      </p:sp>
      <p:pic>
        <p:nvPicPr>
          <p:cNvPr id="2" name="Picture 1" descr="Figure_7.tif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51" y="1048617"/>
            <a:ext cx="7136810" cy="4282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8C27F9-4D31-5A48-8D7F-748BFA8AFE65}"/>
              </a:ext>
            </a:extLst>
          </p:cNvPr>
          <p:cNvSpPr txBox="1"/>
          <p:nvPr/>
        </p:nvSpPr>
        <p:spPr>
          <a:xfrm>
            <a:off x="7375503" y="6488668"/>
            <a:ext cx="176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Flagel et al. 2019</a:t>
            </a:r>
          </a:p>
        </p:txBody>
      </p:sp>
    </p:spTree>
    <p:extLst>
      <p:ext uri="{BB962C8B-B14F-4D97-AF65-F5344CB8AC3E}">
        <p14:creationId xmlns:p14="http://schemas.microsoft.com/office/powerpoint/2010/main" val="869090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1FBEBF9-9FE7-0B4F-A0AD-3C7072B47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71" y="956100"/>
            <a:ext cx="4589749" cy="22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89E98C5-3816-9947-A1F0-55895CE60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/>
          <a:stretch/>
        </p:blipFill>
        <p:spPr bwMode="auto">
          <a:xfrm>
            <a:off x="2069736" y="3429000"/>
            <a:ext cx="4703582" cy="334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560E3-4950-AD4F-B26A-6898F541530C}"/>
              </a:ext>
            </a:extLst>
          </p:cNvPr>
          <p:cNvSpPr txBox="1"/>
          <p:nvPr/>
        </p:nvSpPr>
        <p:spPr>
          <a:xfrm>
            <a:off x="7157815" y="6488668"/>
            <a:ext cx="198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Sanchez et al. 2020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23E4D0-74C7-FA42-951F-6FC446E80F8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Population size trajectories</a:t>
            </a:r>
          </a:p>
        </p:txBody>
      </p:sp>
    </p:spTree>
    <p:extLst>
      <p:ext uri="{BB962C8B-B14F-4D97-AF65-F5344CB8AC3E}">
        <p14:creationId xmlns:p14="http://schemas.microsoft.com/office/powerpoint/2010/main" val="9667632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ECBA-5A4E-CE4B-8DA7-09141AEF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population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5C6E-59AA-1340-8E92-A9284DB2F4A9}"/>
              </a:ext>
            </a:extLst>
          </p:cNvPr>
          <p:cNvSpPr txBox="1"/>
          <p:nvPr/>
        </p:nvSpPr>
        <p:spPr>
          <a:xfrm>
            <a:off x="7320424" y="6488668"/>
            <a:ext cx="182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Battey et al. 2020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8B38D11-2889-544D-959C-4B94872D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196" y="3278525"/>
            <a:ext cx="5686818" cy="29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52BAAE0A-3B1B-F54F-B4C5-0704E5E4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6" y="1197584"/>
            <a:ext cx="3905579" cy="2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025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B3B9-2A18-3E48-8631-4400548A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location from genotypes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150C9E-7C33-F44F-A2B8-D4981C78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30" y="1424373"/>
            <a:ext cx="5004936" cy="515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505BEE-E0B0-6342-A479-4744E97B541A}"/>
              </a:ext>
            </a:extLst>
          </p:cNvPr>
          <p:cNvSpPr txBox="1"/>
          <p:nvPr/>
        </p:nvSpPr>
        <p:spPr>
          <a:xfrm>
            <a:off x="7320424" y="6488668"/>
            <a:ext cx="182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Battey et al. 2020</a:t>
            </a:r>
          </a:p>
        </p:txBody>
      </p:sp>
    </p:spTree>
    <p:extLst>
      <p:ext uri="{BB962C8B-B14F-4D97-AF65-F5344CB8AC3E}">
        <p14:creationId xmlns:p14="http://schemas.microsoft.com/office/powerpoint/2010/main" val="1453083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456891A5-8E09-A34F-B199-13BFCB194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4" t="45503" r="19616"/>
          <a:stretch/>
        </p:blipFill>
        <p:spPr bwMode="auto">
          <a:xfrm>
            <a:off x="4832430" y="1826971"/>
            <a:ext cx="3854445" cy="37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B64FE-5C47-6C42-BE42-EC6A8F06E26B}"/>
              </a:ext>
            </a:extLst>
          </p:cNvPr>
          <p:cNvSpPr txBox="1"/>
          <p:nvPr/>
        </p:nvSpPr>
        <p:spPr>
          <a:xfrm>
            <a:off x="7239440" y="6488668"/>
            <a:ext cx="190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Yelman</a:t>
            </a:r>
            <a:r>
              <a:rPr lang="en-US" dirty="0"/>
              <a:t> et al. 2020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EFABEA-7FF3-C84A-8DFB-8F371965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Generating artificial genomes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67DB2D-8ABB-594C-A725-BA85DB47127B}"/>
              </a:ext>
            </a:extLst>
          </p:cNvPr>
          <p:cNvGrpSpPr/>
          <p:nvPr/>
        </p:nvGrpSpPr>
        <p:grpSpPr>
          <a:xfrm>
            <a:off x="639777" y="1826971"/>
            <a:ext cx="3932223" cy="3717302"/>
            <a:chOff x="2433853" y="1519176"/>
            <a:chExt cx="3162507" cy="3204058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8A3CE32D-FD86-9A42-B7AB-6D5A75C36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0"/>
            <a:stretch/>
          </p:blipFill>
          <p:spPr bwMode="auto">
            <a:xfrm>
              <a:off x="3492595" y="1519177"/>
              <a:ext cx="2103765" cy="32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E2AA1C4-E38E-C643-B14D-EA82BDC947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70"/>
            <a:stretch/>
          </p:blipFill>
          <p:spPr bwMode="auto">
            <a:xfrm>
              <a:off x="2433853" y="1519176"/>
              <a:ext cx="1058742" cy="32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86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Conclusions (part 5)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465871"/>
            <a:ext cx="9144000" cy="511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1) ANNs can extract from alignments salient information for making inferences about evolutionary phenomena.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2) This approach can outperform summary statistics (even large vectors thereof) designed by experts for this purpose.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3) Extremely flexible: can be applied to any problem for which we can obtain training data (no stats required).</a:t>
            </a:r>
          </a:p>
          <a:p>
            <a:pPr marL="228600"/>
            <a:endParaRPr lang="en-US" sz="2800" baseline="-25000" dirty="0"/>
          </a:p>
          <a:p>
            <a:pPr marL="228600"/>
            <a:r>
              <a:rPr lang="en-US" sz="2800" dirty="0"/>
              <a:t>4) Practical challenges remain. (Optimal representation, optimal network architecture, handling large/many alignments, </a:t>
            </a:r>
            <a:r>
              <a:rPr lang="en-US" sz="2800" dirty="0" err="1"/>
              <a:t>etc</a:t>
            </a:r>
            <a:r>
              <a:rPr lang="en-US" sz="2800" dirty="0"/>
              <a:t>). But things are moving </a:t>
            </a:r>
            <a:r>
              <a:rPr lang="en-US" sz="2800" i="1" dirty="0"/>
              <a:t>FAST</a:t>
            </a:r>
            <a:r>
              <a:rPr lang="en-US" sz="2800" dirty="0"/>
              <a:t>.</a:t>
            </a:r>
            <a:endParaRPr lang="en-US" sz="28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06638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Population genetic inference with machine learning without summary statistics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5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1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4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Positive selection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426732"/>
            <a:ext cx="3069315" cy="2057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0000" y="3417332"/>
            <a:ext cx="2057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968" y="2428932"/>
            <a:ext cx="2486432" cy="2051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121932"/>
            <a:ext cx="795372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61834" y="2000892"/>
            <a:ext cx="4572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0775" y="1600200"/>
            <a:ext cx="237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 + selection</a:t>
            </a:r>
          </a:p>
        </p:txBody>
      </p:sp>
    </p:spTree>
    <p:extLst>
      <p:ext uri="{BB962C8B-B14F-4D97-AF65-F5344CB8AC3E}">
        <p14:creationId xmlns:p14="http://schemas.microsoft.com/office/powerpoint/2010/main" val="61220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94225</TotalTime>
  <Words>2142</Words>
  <Application>Microsoft Macintosh PowerPoint</Application>
  <PresentationFormat>On-screen Show (4:3)</PresentationFormat>
  <Paragraphs>462</Paragraphs>
  <Slides>66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Helvetica</vt:lpstr>
      <vt:lpstr>Helvetica Neue</vt:lpstr>
      <vt:lpstr>Times New Roman</vt:lpstr>
      <vt:lpstr>Times Roman</vt:lpstr>
      <vt:lpstr>Office Theme</vt:lpstr>
      <vt:lpstr>Equation</vt:lpstr>
      <vt:lpstr>Machine Learning Methods for Population Genomic Inference</vt:lpstr>
      <vt:lpstr>PowerPoint Presentation</vt:lpstr>
      <vt:lpstr>PowerPoint Presentation</vt:lpstr>
      <vt:lpstr>Summarizing patterns of diversity</vt:lpstr>
      <vt:lpstr>π (nucleotide diversity)</vt:lpstr>
      <vt:lpstr>PowerPoint Presentation</vt:lpstr>
      <vt:lpstr>Outline</vt:lpstr>
      <vt:lpstr>Part 1</vt:lpstr>
      <vt:lpstr>Positive selection</vt:lpstr>
      <vt:lpstr>Sweeps skew the site frequency spectrum (SFS)</vt:lpstr>
      <vt:lpstr>PowerPoint Presentation</vt:lpstr>
      <vt:lpstr>PowerPoint Presentation</vt:lpstr>
      <vt:lpstr>PowerPoint Presentation</vt:lpstr>
      <vt:lpstr>PowerPoint Presentation</vt:lpstr>
      <vt:lpstr>Why machine learning?</vt:lpstr>
      <vt:lpstr>PowerPoint Presentation</vt:lpstr>
      <vt:lpstr>PowerPoint Presentation</vt:lpstr>
      <vt:lpstr>PowerPoint Presentation</vt:lpstr>
      <vt:lpstr>PowerPoint Presentation</vt:lpstr>
      <vt:lpstr>Summary (part 1 – sweeps)</vt:lpstr>
      <vt:lpstr>Part 2</vt:lpstr>
      <vt:lpstr>Why do we care about inferring demographic histories?</vt:lpstr>
      <vt:lpstr>Population size change vs. sweeps</vt:lpstr>
      <vt:lpstr>Evidence of selection?</vt:lpstr>
      <vt:lpstr>PowerPoint Presentation</vt:lpstr>
      <vt:lpstr>PowerPoint Presentation</vt:lpstr>
      <vt:lpstr>PowerPoint Presentation</vt:lpstr>
      <vt:lpstr>abcrf’s approach to demographic model selection</vt:lpstr>
      <vt:lpstr>PowerPoint Presentation</vt:lpstr>
      <vt:lpstr>Random Forest Regressor</vt:lpstr>
      <vt:lpstr>PowerPoint Presentation</vt:lpstr>
      <vt:lpstr>PowerPoint Presentation</vt:lpstr>
      <vt:lpstr>PowerPoint Presentation</vt:lpstr>
      <vt:lpstr>Part 3</vt:lpstr>
      <vt:lpstr>LD decays with distance</vt:lpstr>
      <vt:lpstr>PowerPoint Presentation</vt:lpstr>
      <vt:lpstr>PowerPoint Presentation</vt:lpstr>
      <vt:lpstr>PowerPoint Presentation</vt:lpstr>
      <vt:lpstr>Summary (recomb rate)</vt:lpstr>
      <vt:lpstr>Part 4</vt:lpstr>
      <vt:lpstr>PowerPoint Presentation</vt:lpstr>
      <vt:lpstr>PowerPoint Presentation</vt:lpstr>
      <vt:lpstr>Finding Introgressed Loci using Extra-Trees</vt:lpstr>
      <vt:lpstr>PowerPoint Presentation</vt:lpstr>
      <vt:lpstr>PowerPoint Presentation</vt:lpstr>
      <vt:lpstr>Summary (introgression)</vt:lpstr>
      <vt:lpstr>Part 5</vt:lpstr>
      <vt:lpstr>PowerPoint Presentation</vt:lpstr>
      <vt:lpstr>PowerPoint Presentation</vt:lpstr>
      <vt:lpstr>PowerPoint Presentation</vt:lpstr>
      <vt:lpstr>PowerPoint Presentation</vt:lpstr>
      <vt:lpstr>Finding Introgression via classification</vt:lpstr>
      <vt:lpstr>PowerPoint Presentation</vt:lpstr>
      <vt:lpstr>PowerPoint Presentation</vt:lpstr>
      <vt:lpstr>PowerPoint Presentation</vt:lpstr>
      <vt:lpstr>PowerPoint Presentation</vt:lpstr>
      <vt:lpstr>Finding recombination hotspots</vt:lpstr>
      <vt:lpstr>Estimating recombination rates with a GRU</vt:lpstr>
      <vt:lpstr>Inferring rec rate in tetraploids</vt:lpstr>
      <vt:lpstr>PowerPoint Presentation</vt:lpstr>
      <vt:lpstr>PowerPoint Presentation</vt:lpstr>
      <vt:lpstr>PowerPoint Presentation</vt:lpstr>
      <vt:lpstr>Visualizing population structure</vt:lpstr>
      <vt:lpstr>Predicting location from genotypes</vt:lpstr>
      <vt:lpstr>Generating artificial genomes</vt:lpstr>
      <vt:lpstr>Conclusions (part 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Schrider</dc:creator>
  <cp:lastModifiedBy>Schrider, Dan</cp:lastModifiedBy>
  <cp:revision>1631</cp:revision>
  <dcterms:created xsi:type="dcterms:W3CDTF">2015-11-25T18:16:29Z</dcterms:created>
  <dcterms:modified xsi:type="dcterms:W3CDTF">2021-03-24T02:19:39Z</dcterms:modified>
</cp:coreProperties>
</file>